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notesMasterIdLst>
    <p:notesMasterId r:id="rId45"/>
  </p:notesMasterIdLst>
  <p:handoutMasterIdLst>
    <p:handoutMasterId r:id="rId46"/>
  </p:handoutMasterIdLst>
  <p:sldIdLst>
    <p:sldId id="380" r:id="rId2"/>
    <p:sldId id="626" r:id="rId3"/>
    <p:sldId id="494" r:id="rId4"/>
    <p:sldId id="457" r:id="rId5"/>
    <p:sldId id="684" r:id="rId6"/>
    <p:sldId id="507" r:id="rId7"/>
    <p:sldId id="508" r:id="rId8"/>
    <p:sldId id="632" r:id="rId9"/>
    <p:sldId id="633" r:id="rId10"/>
    <p:sldId id="685" r:id="rId11"/>
    <p:sldId id="630" r:id="rId12"/>
    <p:sldId id="678" r:id="rId13"/>
    <p:sldId id="643" r:id="rId14"/>
    <p:sldId id="660" r:id="rId15"/>
    <p:sldId id="657" r:id="rId16"/>
    <p:sldId id="658" r:id="rId17"/>
    <p:sldId id="677" r:id="rId18"/>
    <p:sldId id="644" r:id="rId19"/>
    <p:sldId id="645" r:id="rId20"/>
    <p:sldId id="646" r:id="rId21"/>
    <p:sldId id="647" r:id="rId22"/>
    <p:sldId id="648" r:id="rId23"/>
    <p:sldId id="650" r:id="rId24"/>
    <p:sldId id="651" r:id="rId25"/>
    <p:sldId id="663" r:id="rId26"/>
    <p:sldId id="649" r:id="rId27"/>
    <p:sldId id="664" r:id="rId28"/>
    <p:sldId id="655" r:id="rId29"/>
    <p:sldId id="665" r:id="rId30"/>
    <p:sldId id="653" r:id="rId31"/>
    <p:sldId id="670" r:id="rId32"/>
    <p:sldId id="679" r:id="rId33"/>
    <p:sldId id="682" r:id="rId34"/>
    <p:sldId id="683" r:id="rId35"/>
    <p:sldId id="669" r:id="rId36"/>
    <p:sldId id="482" r:id="rId37"/>
    <p:sldId id="483" r:id="rId38"/>
    <p:sldId id="487" r:id="rId39"/>
    <p:sldId id="467" r:id="rId40"/>
    <p:sldId id="478" r:id="rId41"/>
    <p:sldId id="479" r:id="rId42"/>
    <p:sldId id="668" r:id="rId43"/>
    <p:sldId id="502" r:id="rId4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993300"/>
    <a:srgbClr val="990033"/>
    <a:srgbClr val="D16309"/>
    <a:srgbClr val="9E2016"/>
    <a:srgbClr val="EDA413"/>
    <a:srgbClr val="7F7F7F"/>
    <a:srgbClr val="009AD0"/>
    <a:srgbClr val="09BFFF"/>
    <a:srgbClr val="3B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868" autoAdjust="0"/>
    <p:restoredTop sz="83066" autoAdjust="0"/>
  </p:normalViewPr>
  <p:slideViewPr>
    <p:cSldViewPr>
      <p:cViewPr>
        <p:scale>
          <a:sx n="71" d="100"/>
          <a:sy n="71" d="100"/>
        </p:scale>
        <p:origin x="-1554" y="-9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1116"/>
    </p:cViewPr>
  </p:sorterViewPr>
  <p:notesViewPr>
    <p:cSldViewPr>
      <p:cViewPr varScale="1">
        <p:scale>
          <a:sx n="54" d="100"/>
          <a:sy n="54" d="100"/>
        </p:scale>
        <p:origin x="-292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27699C-B4F7-437D-8872-84D7D149920F}" type="doc">
      <dgm:prSet loTypeId="urn:microsoft.com/office/officeart/2005/8/layout/cycle2" loCatId="cycle" qsTypeId="urn:microsoft.com/office/officeart/2005/8/quickstyle/3d1" qsCatId="3D" csTypeId="urn:microsoft.com/office/officeart/2005/8/colors/accent2_2" csCatId="accent2" phldr="1"/>
      <dgm:spPr/>
      <dgm:t>
        <a:bodyPr/>
        <a:lstStyle/>
        <a:p>
          <a:endParaRPr lang="zh-CN" altLang="en-US"/>
        </a:p>
      </dgm:t>
    </dgm:pt>
    <dgm:pt modelId="{5739BF30-FDEE-4C48-B3A9-1711C4190199}">
      <dgm:prSet phldrT="[文本]" custT="1"/>
      <dgm:spPr/>
      <dgm:t>
        <a:bodyPr/>
        <a:lstStyle/>
        <a:p>
          <a:pPr marL="0" marR="0" lvl="1" indent="0" defTabSz="914400" eaLnBrk="1" fontAlgn="auto" latinLnBrk="0" hangingPunct="1">
            <a:lnSpc>
              <a:spcPct val="100000"/>
            </a:lnSpc>
            <a:spcBef>
              <a:spcPts val="0"/>
            </a:spcBef>
            <a:spcAft>
              <a:spcPts val="0"/>
            </a:spcAft>
            <a:buClrTx/>
            <a:buSzTx/>
            <a:buFontTx/>
            <a:buNone/>
            <a:tabLst/>
            <a:defRPr/>
          </a:pPr>
          <a:r>
            <a:rPr lang="zh-CN" altLang="en-US" sz="2000" b="1" dirty="0" smtClean="0">
              <a:latin typeface="微软雅黑" pitchFamily="34" charset="-122"/>
              <a:ea typeface="微软雅黑" pitchFamily="34" charset="-122"/>
            </a:rPr>
            <a:t>有声图书</a:t>
          </a:r>
          <a:endParaRPr lang="zh-CN" altLang="en-US" sz="2000" b="1" dirty="0">
            <a:latin typeface="微软雅黑" pitchFamily="34" charset="-122"/>
            <a:ea typeface="微软雅黑" pitchFamily="34" charset="-122"/>
          </a:endParaRPr>
        </a:p>
      </dgm:t>
    </dgm:pt>
    <dgm:pt modelId="{EED965C5-C511-4949-BDBC-3583727257EA}" type="parTrans" cxnId="{8BB673DE-C501-435D-8069-A235ADC1CEB2}">
      <dgm:prSet/>
      <dgm:spPr/>
      <dgm:t>
        <a:bodyPr/>
        <a:lstStyle/>
        <a:p>
          <a:endParaRPr lang="zh-CN" altLang="en-US" sz="2000" b="1">
            <a:latin typeface="微软雅黑" pitchFamily="34" charset="-122"/>
            <a:ea typeface="微软雅黑" pitchFamily="34" charset="-122"/>
          </a:endParaRPr>
        </a:p>
      </dgm:t>
    </dgm:pt>
    <dgm:pt modelId="{F8E4F65B-A86C-444A-A480-1359831CE5D0}" type="sibTrans" cxnId="{8BB673DE-C501-435D-8069-A235ADC1CEB2}">
      <dgm:prSet custT="1"/>
      <dgm:spPr/>
      <dgm:t>
        <a:bodyPr/>
        <a:lstStyle/>
        <a:p>
          <a:endParaRPr lang="zh-CN" altLang="en-US" sz="2000" b="1">
            <a:latin typeface="微软雅黑" pitchFamily="34" charset="-122"/>
            <a:ea typeface="微软雅黑" pitchFamily="34" charset="-122"/>
          </a:endParaRPr>
        </a:p>
      </dgm:t>
    </dgm:pt>
    <dgm:pt modelId="{B9D0E629-1362-478A-9B48-EE2A6239B637}">
      <dgm:prSet phldrT="[文本]" custT="1"/>
      <dgm:spPr/>
      <dgm:t>
        <a:bodyPr/>
        <a:lstStyle/>
        <a:p>
          <a:pPr marL="0" marR="0" lvl="1" indent="0" defTabSz="914400" eaLnBrk="1" fontAlgn="auto" latinLnBrk="0" hangingPunct="1">
            <a:lnSpc>
              <a:spcPct val="100000"/>
            </a:lnSpc>
            <a:spcBef>
              <a:spcPts val="0"/>
            </a:spcBef>
            <a:spcAft>
              <a:spcPts val="0"/>
            </a:spcAft>
            <a:buClrTx/>
            <a:buSzTx/>
            <a:buFontTx/>
            <a:buNone/>
            <a:tabLst/>
            <a:defRPr/>
          </a:pPr>
          <a:r>
            <a:rPr lang="zh-CN" altLang="en-US" sz="2000" b="1" dirty="0" smtClean="0">
              <a:latin typeface="微软雅黑" pitchFamily="34" charset="-122"/>
              <a:ea typeface="微软雅黑" pitchFamily="34" charset="-122"/>
            </a:rPr>
            <a:t>多媒体</a:t>
          </a:r>
          <a:r>
            <a:rPr lang="en-US" altLang="zh-CN" sz="2000" b="1" dirty="0" smtClean="0">
              <a:latin typeface="微软雅黑" pitchFamily="34" charset="-122"/>
              <a:ea typeface="微软雅黑" pitchFamily="34" charset="-122"/>
            </a:rPr>
            <a:t/>
          </a:r>
          <a:br>
            <a:rPr lang="en-US" altLang="zh-CN" sz="2000" b="1" dirty="0" smtClean="0">
              <a:latin typeface="微软雅黑" pitchFamily="34" charset="-122"/>
              <a:ea typeface="微软雅黑" pitchFamily="34" charset="-122"/>
            </a:rPr>
          </a:br>
          <a:r>
            <a:rPr lang="zh-CN" altLang="en-US" sz="2000" b="1" dirty="0" smtClean="0">
              <a:latin typeface="微软雅黑" pitchFamily="34" charset="-122"/>
              <a:ea typeface="微软雅黑" pitchFamily="34" charset="-122"/>
            </a:rPr>
            <a:t>阅读</a:t>
          </a:r>
          <a:endParaRPr lang="zh-CN" altLang="en-US" sz="2000" b="1" dirty="0">
            <a:latin typeface="微软雅黑" pitchFamily="34" charset="-122"/>
            <a:ea typeface="微软雅黑" pitchFamily="34" charset="-122"/>
          </a:endParaRPr>
        </a:p>
      </dgm:t>
    </dgm:pt>
    <dgm:pt modelId="{59946F37-4C3F-4A45-8350-75AA4558FE2A}" type="parTrans" cxnId="{1B43A5BE-7571-41A0-801B-3EA845B70C19}">
      <dgm:prSet/>
      <dgm:spPr/>
      <dgm:t>
        <a:bodyPr/>
        <a:lstStyle/>
        <a:p>
          <a:endParaRPr lang="zh-CN" altLang="en-US" sz="2000" b="1">
            <a:latin typeface="微软雅黑" pitchFamily="34" charset="-122"/>
            <a:ea typeface="微软雅黑" pitchFamily="34" charset="-122"/>
          </a:endParaRPr>
        </a:p>
      </dgm:t>
    </dgm:pt>
    <dgm:pt modelId="{E4DC8D6C-C733-42E9-80FA-6F5D7AAC86A3}" type="sibTrans" cxnId="{1B43A5BE-7571-41A0-801B-3EA845B70C19}">
      <dgm:prSet custT="1"/>
      <dgm:spPr/>
      <dgm:t>
        <a:bodyPr/>
        <a:lstStyle/>
        <a:p>
          <a:endParaRPr lang="zh-CN" altLang="en-US" sz="2000" b="1">
            <a:latin typeface="微软雅黑" pitchFamily="34" charset="-122"/>
            <a:ea typeface="微软雅黑" pitchFamily="34" charset="-122"/>
          </a:endParaRPr>
        </a:p>
      </dgm:t>
    </dgm:pt>
    <dgm:pt modelId="{E88A378E-F9C3-4BF0-957D-A365B9170E14}">
      <dgm:prSet phldrT="[文本]" custT="1"/>
      <dgm:spPr/>
      <dgm:t>
        <a:bodyPr/>
        <a:lstStyle/>
        <a:p>
          <a:pPr marL="0" marR="0" lvl="1" indent="0" defTabSz="914400" eaLnBrk="1" fontAlgn="auto" latinLnBrk="0" hangingPunct="1">
            <a:lnSpc>
              <a:spcPct val="100000"/>
            </a:lnSpc>
            <a:spcBef>
              <a:spcPts val="0"/>
            </a:spcBef>
            <a:spcAft>
              <a:spcPts val="0"/>
            </a:spcAft>
            <a:buClrTx/>
            <a:buSzTx/>
            <a:buFontTx/>
            <a:buNone/>
            <a:tabLst/>
            <a:defRPr/>
          </a:pPr>
          <a:r>
            <a:rPr lang="zh-CN" altLang="en-US" sz="2000" b="1" dirty="0" smtClean="0">
              <a:latin typeface="微软雅黑" pitchFamily="34" charset="-122"/>
              <a:ea typeface="微软雅黑" pitchFamily="34" charset="-122"/>
            </a:rPr>
            <a:t>有声杂志</a:t>
          </a:r>
          <a:endParaRPr lang="zh-CN" altLang="en-US" sz="2000" b="1" dirty="0">
            <a:latin typeface="微软雅黑" pitchFamily="34" charset="-122"/>
            <a:ea typeface="微软雅黑" pitchFamily="34" charset="-122"/>
          </a:endParaRPr>
        </a:p>
      </dgm:t>
    </dgm:pt>
    <dgm:pt modelId="{DAE317D8-F323-4BDB-8B59-C4C0BC8B5AA8}" type="sibTrans" cxnId="{F7A5CC27-4AE9-4CDB-8B5D-99415ED29340}">
      <dgm:prSet custT="1"/>
      <dgm:spPr/>
      <dgm:t>
        <a:bodyPr/>
        <a:lstStyle/>
        <a:p>
          <a:endParaRPr lang="zh-CN" altLang="en-US" sz="2000" b="1">
            <a:latin typeface="微软雅黑" pitchFamily="34" charset="-122"/>
            <a:ea typeface="微软雅黑" pitchFamily="34" charset="-122"/>
          </a:endParaRPr>
        </a:p>
      </dgm:t>
    </dgm:pt>
    <dgm:pt modelId="{A1ADD9F7-1DEF-4F4B-93B6-22F465F32037}" type="parTrans" cxnId="{F7A5CC27-4AE9-4CDB-8B5D-99415ED29340}">
      <dgm:prSet/>
      <dgm:spPr/>
      <dgm:t>
        <a:bodyPr/>
        <a:lstStyle/>
        <a:p>
          <a:endParaRPr lang="zh-CN" altLang="en-US" sz="2000" b="1">
            <a:latin typeface="微软雅黑" pitchFamily="34" charset="-122"/>
            <a:ea typeface="微软雅黑" pitchFamily="34" charset="-122"/>
          </a:endParaRPr>
        </a:p>
      </dgm:t>
    </dgm:pt>
    <dgm:pt modelId="{ADF49B4D-153D-46A7-8741-75032B73D0C9}" type="pres">
      <dgm:prSet presAssocID="{2A27699C-B4F7-437D-8872-84D7D149920F}" presName="cycle" presStyleCnt="0">
        <dgm:presLayoutVars>
          <dgm:dir/>
          <dgm:resizeHandles val="exact"/>
        </dgm:presLayoutVars>
      </dgm:prSet>
      <dgm:spPr/>
      <dgm:t>
        <a:bodyPr/>
        <a:lstStyle/>
        <a:p>
          <a:endParaRPr lang="zh-CN" altLang="en-US"/>
        </a:p>
      </dgm:t>
    </dgm:pt>
    <dgm:pt modelId="{3DCFD55A-F5A2-4349-B90F-1C9AE1268621}" type="pres">
      <dgm:prSet presAssocID="{5739BF30-FDEE-4C48-B3A9-1711C4190199}" presName="node" presStyleLbl="node1" presStyleIdx="0" presStyleCnt="3" custScaleX="103080" custScaleY="95226">
        <dgm:presLayoutVars>
          <dgm:bulletEnabled val="1"/>
        </dgm:presLayoutVars>
      </dgm:prSet>
      <dgm:spPr/>
      <dgm:t>
        <a:bodyPr/>
        <a:lstStyle/>
        <a:p>
          <a:endParaRPr lang="zh-CN" altLang="en-US"/>
        </a:p>
      </dgm:t>
    </dgm:pt>
    <dgm:pt modelId="{63C29C15-A403-4BB8-AB68-8DBDF494AE9E}" type="pres">
      <dgm:prSet presAssocID="{F8E4F65B-A86C-444A-A480-1359831CE5D0}" presName="sibTrans" presStyleLbl="sibTrans2D1" presStyleIdx="0" presStyleCnt="3"/>
      <dgm:spPr/>
      <dgm:t>
        <a:bodyPr/>
        <a:lstStyle/>
        <a:p>
          <a:endParaRPr lang="zh-CN" altLang="en-US"/>
        </a:p>
      </dgm:t>
    </dgm:pt>
    <dgm:pt modelId="{B37B3991-9CFD-4CA3-8E0A-290A3CB9EA26}" type="pres">
      <dgm:prSet presAssocID="{F8E4F65B-A86C-444A-A480-1359831CE5D0}" presName="connectorText" presStyleLbl="sibTrans2D1" presStyleIdx="0" presStyleCnt="3"/>
      <dgm:spPr/>
      <dgm:t>
        <a:bodyPr/>
        <a:lstStyle/>
        <a:p>
          <a:endParaRPr lang="zh-CN" altLang="en-US"/>
        </a:p>
      </dgm:t>
    </dgm:pt>
    <dgm:pt modelId="{90B5B0C9-861E-4D4E-BBEC-D31F23D7FB3F}" type="pres">
      <dgm:prSet presAssocID="{E88A378E-F9C3-4BF0-957D-A365B9170E14}" presName="node" presStyleLbl="node1" presStyleIdx="1" presStyleCnt="3" custScaleX="105154">
        <dgm:presLayoutVars>
          <dgm:bulletEnabled val="1"/>
        </dgm:presLayoutVars>
      </dgm:prSet>
      <dgm:spPr/>
      <dgm:t>
        <a:bodyPr/>
        <a:lstStyle/>
        <a:p>
          <a:endParaRPr lang="zh-CN" altLang="en-US"/>
        </a:p>
      </dgm:t>
    </dgm:pt>
    <dgm:pt modelId="{0B45632F-3E30-40D5-A1DE-FD11098738C4}" type="pres">
      <dgm:prSet presAssocID="{DAE317D8-F323-4BDB-8B59-C4C0BC8B5AA8}" presName="sibTrans" presStyleLbl="sibTrans2D1" presStyleIdx="1" presStyleCnt="3"/>
      <dgm:spPr/>
      <dgm:t>
        <a:bodyPr/>
        <a:lstStyle/>
        <a:p>
          <a:endParaRPr lang="zh-CN" altLang="en-US"/>
        </a:p>
      </dgm:t>
    </dgm:pt>
    <dgm:pt modelId="{599F1509-0DF1-4AD6-B543-638D64F8DA82}" type="pres">
      <dgm:prSet presAssocID="{DAE317D8-F323-4BDB-8B59-C4C0BC8B5AA8}" presName="connectorText" presStyleLbl="sibTrans2D1" presStyleIdx="1" presStyleCnt="3"/>
      <dgm:spPr/>
      <dgm:t>
        <a:bodyPr/>
        <a:lstStyle/>
        <a:p>
          <a:endParaRPr lang="zh-CN" altLang="en-US"/>
        </a:p>
      </dgm:t>
    </dgm:pt>
    <dgm:pt modelId="{BDCDB878-5068-4171-B851-FBF0EE7C18A6}" type="pres">
      <dgm:prSet presAssocID="{B9D0E629-1362-478A-9B48-EE2A6239B637}" presName="node" presStyleLbl="node1" presStyleIdx="2" presStyleCnt="3">
        <dgm:presLayoutVars>
          <dgm:bulletEnabled val="1"/>
        </dgm:presLayoutVars>
      </dgm:prSet>
      <dgm:spPr/>
      <dgm:t>
        <a:bodyPr/>
        <a:lstStyle/>
        <a:p>
          <a:endParaRPr lang="zh-CN" altLang="en-US"/>
        </a:p>
      </dgm:t>
    </dgm:pt>
    <dgm:pt modelId="{D796DEC7-9632-4B65-9D6D-AA728C344CBC}" type="pres">
      <dgm:prSet presAssocID="{E4DC8D6C-C733-42E9-80FA-6F5D7AAC86A3}" presName="sibTrans" presStyleLbl="sibTrans2D1" presStyleIdx="2" presStyleCnt="3"/>
      <dgm:spPr/>
      <dgm:t>
        <a:bodyPr/>
        <a:lstStyle/>
        <a:p>
          <a:endParaRPr lang="zh-CN" altLang="en-US"/>
        </a:p>
      </dgm:t>
    </dgm:pt>
    <dgm:pt modelId="{AC02306F-5EEE-431D-B21C-87CACEE1507F}" type="pres">
      <dgm:prSet presAssocID="{E4DC8D6C-C733-42E9-80FA-6F5D7AAC86A3}" presName="connectorText" presStyleLbl="sibTrans2D1" presStyleIdx="2" presStyleCnt="3"/>
      <dgm:spPr/>
      <dgm:t>
        <a:bodyPr/>
        <a:lstStyle/>
        <a:p>
          <a:endParaRPr lang="zh-CN" altLang="en-US"/>
        </a:p>
      </dgm:t>
    </dgm:pt>
  </dgm:ptLst>
  <dgm:cxnLst>
    <dgm:cxn modelId="{D2DB9A27-D756-469A-AD19-771A5EEE28AA}" type="presOf" srcId="{F8E4F65B-A86C-444A-A480-1359831CE5D0}" destId="{B37B3991-9CFD-4CA3-8E0A-290A3CB9EA26}" srcOrd="1" destOrd="0" presId="urn:microsoft.com/office/officeart/2005/8/layout/cycle2"/>
    <dgm:cxn modelId="{8BB673DE-C501-435D-8069-A235ADC1CEB2}" srcId="{2A27699C-B4F7-437D-8872-84D7D149920F}" destId="{5739BF30-FDEE-4C48-B3A9-1711C4190199}" srcOrd="0" destOrd="0" parTransId="{EED965C5-C511-4949-BDBC-3583727257EA}" sibTransId="{F8E4F65B-A86C-444A-A480-1359831CE5D0}"/>
    <dgm:cxn modelId="{26C94446-BE66-40BF-8DAE-63D19182FBD6}" type="presOf" srcId="{F8E4F65B-A86C-444A-A480-1359831CE5D0}" destId="{63C29C15-A403-4BB8-AB68-8DBDF494AE9E}" srcOrd="0" destOrd="0" presId="urn:microsoft.com/office/officeart/2005/8/layout/cycle2"/>
    <dgm:cxn modelId="{5CC1B547-969F-4506-A5F0-4EC0946AEFCF}" type="presOf" srcId="{B9D0E629-1362-478A-9B48-EE2A6239B637}" destId="{BDCDB878-5068-4171-B851-FBF0EE7C18A6}" srcOrd="0" destOrd="0" presId="urn:microsoft.com/office/officeart/2005/8/layout/cycle2"/>
    <dgm:cxn modelId="{A25D12F2-F6BE-48C0-9A54-F3F548FE06C7}" type="presOf" srcId="{2A27699C-B4F7-437D-8872-84D7D149920F}" destId="{ADF49B4D-153D-46A7-8741-75032B73D0C9}" srcOrd="0" destOrd="0" presId="urn:microsoft.com/office/officeart/2005/8/layout/cycle2"/>
    <dgm:cxn modelId="{87DFB631-BBE7-444E-8D41-483122553993}" type="presOf" srcId="{E88A378E-F9C3-4BF0-957D-A365B9170E14}" destId="{90B5B0C9-861E-4D4E-BBEC-D31F23D7FB3F}" srcOrd="0" destOrd="0" presId="urn:microsoft.com/office/officeart/2005/8/layout/cycle2"/>
    <dgm:cxn modelId="{88804AA7-FE81-44AE-BE24-E241700311EA}" type="presOf" srcId="{E4DC8D6C-C733-42E9-80FA-6F5D7AAC86A3}" destId="{D796DEC7-9632-4B65-9D6D-AA728C344CBC}" srcOrd="0" destOrd="0" presId="urn:microsoft.com/office/officeart/2005/8/layout/cycle2"/>
    <dgm:cxn modelId="{1B43A5BE-7571-41A0-801B-3EA845B70C19}" srcId="{2A27699C-B4F7-437D-8872-84D7D149920F}" destId="{B9D0E629-1362-478A-9B48-EE2A6239B637}" srcOrd="2" destOrd="0" parTransId="{59946F37-4C3F-4A45-8350-75AA4558FE2A}" sibTransId="{E4DC8D6C-C733-42E9-80FA-6F5D7AAC86A3}"/>
    <dgm:cxn modelId="{FFFEA7BD-CCF1-4323-B611-4F2594F98DF8}" type="presOf" srcId="{DAE317D8-F323-4BDB-8B59-C4C0BC8B5AA8}" destId="{599F1509-0DF1-4AD6-B543-638D64F8DA82}" srcOrd="1" destOrd="0" presId="urn:microsoft.com/office/officeart/2005/8/layout/cycle2"/>
    <dgm:cxn modelId="{D748AAE7-77DC-4BC4-8E21-1CAD395302C7}" type="presOf" srcId="{E4DC8D6C-C733-42E9-80FA-6F5D7AAC86A3}" destId="{AC02306F-5EEE-431D-B21C-87CACEE1507F}" srcOrd="1" destOrd="0" presId="urn:microsoft.com/office/officeart/2005/8/layout/cycle2"/>
    <dgm:cxn modelId="{B85180EF-AB11-4F33-9453-12DD9991C6E4}" type="presOf" srcId="{DAE317D8-F323-4BDB-8B59-C4C0BC8B5AA8}" destId="{0B45632F-3E30-40D5-A1DE-FD11098738C4}" srcOrd="0" destOrd="0" presId="urn:microsoft.com/office/officeart/2005/8/layout/cycle2"/>
    <dgm:cxn modelId="{F7A5CC27-4AE9-4CDB-8B5D-99415ED29340}" srcId="{2A27699C-B4F7-437D-8872-84D7D149920F}" destId="{E88A378E-F9C3-4BF0-957D-A365B9170E14}" srcOrd="1" destOrd="0" parTransId="{A1ADD9F7-1DEF-4F4B-93B6-22F465F32037}" sibTransId="{DAE317D8-F323-4BDB-8B59-C4C0BC8B5AA8}"/>
    <dgm:cxn modelId="{578472EB-0BDA-4477-B7EF-17CADBD2C280}" type="presOf" srcId="{5739BF30-FDEE-4C48-B3A9-1711C4190199}" destId="{3DCFD55A-F5A2-4349-B90F-1C9AE1268621}" srcOrd="0" destOrd="0" presId="urn:microsoft.com/office/officeart/2005/8/layout/cycle2"/>
    <dgm:cxn modelId="{6B3CB01E-784D-436D-8E7A-872A2CBEF48C}" type="presParOf" srcId="{ADF49B4D-153D-46A7-8741-75032B73D0C9}" destId="{3DCFD55A-F5A2-4349-B90F-1C9AE1268621}" srcOrd="0" destOrd="0" presId="urn:microsoft.com/office/officeart/2005/8/layout/cycle2"/>
    <dgm:cxn modelId="{552E2F49-80FF-4E90-B409-835F5F0F216D}" type="presParOf" srcId="{ADF49B4D-153D-46A7-8741-75032B73D0C9}" destId="{63C29C15-A403-4BB8-AB68-8DBDF494AE9E}" srcOrd="1" destOrd="0" presId="urn:microsoft.com/office/officeart/2005/8/layout/cycle2"/>
    <dgm:cxn modelId="{D6097173-A154-4D48-8BA1-B2EFFD45A0A0}" type="presParOf" srcId="{63C29C15-A403-4BB8-AB68-8DBDF494AE9E}" destId="{B37B3991-9CFD-4CA3-8E0A-290A3CB9EA26}" srcOrd="0" destOrd="0" presId="urn:microsoft.com/office/officeart/2005/8/layout/cycle2"/>
    <dgm:cxn modelId="{8535E21D-7D32-499B-8871-E42EF1455F53}" type="presParOf" srcId="{ADF49B4D-153D-46A7-8741-75032B73D0C9}" destId="{90B5B0C9-861E-4D4E-BBEC-D31F23D7FB3F}" srcOrd="2" destOrd="0" presId="urn:microsoft.com/office/officeart/2005/8/layout/cycle2"/>
    <dgm:cxn modelId="{BC05B3E6-BF21-4403-9719-61F56EDE5DA2}" type="presParOf" srcId="{ADF49B4D-153D-46A7-8741-75032B73D0C9}" destId="{0B45632F-3E30-40D5-A1DE-FD11098738C4}" srcOrd="3" destOrd="0" presId="urn:microsoft.com/office/officeart/2005/8/layout/cycle2"/>
    <dgm:cxn modelId="{76937C8E-FDB2-41D2-B49B-A991786807C6}" type="presParOf" srcId="{0B45632F-3E30-40D5-A1DE-FD11098738C4}" destId="{599F1509-0DF1-4AD6-B543-638D64F8DA82}" srcOrd="0" destOrd="0" presId="urn:microsoft.com/office/officeart/2005/8/layout/cycle2"/>
    <dgm:cxn modelId="{4DE531D6-459C-47E8-AB21-54B48280F920}" type="presParOf" srcId="{ADF49B4D-153D-46A7-8741-75032B73D0C9}" destId="{BDCDB878-5068-4171-B851-FBF0EE7C18A6}" srcOrd="4" destOrd="0" presId="urn:microsoft.com/office/officeart/2005/8/layout/cycle2"/>
    <dgm:cxn modelId="{AFD156FD-7AA8-493B-B8C3-4424A6DFAD2E}" type="presParOf" srcId="{ADF49B4D-153D-46A7-8741-75032B73D0C9}" destId="{D796DEC7-9632-4B65-9D6D-AA728C344CBC}" srcOrd="5" destOrd="0" presId="urn:microsoft.com/office/officeart/2005/8/layout/cycle2"/>
    <dgm:cxn modelId="{E9623521-0888-49F4-B60F-D9F7FD19FEB3}" type="presParOf" srcId="{D796DEC7-9632-4B65-9D6D-AA728C344CBC}" destId="{AC02306F-5EEE-431D-B21C-87CACEE1507F}" srcOrd="0" destOrd="0" presId="urn:microsoft.com/office/officeart/2005/8/layout/cycle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DCFD55A-F5A2-4349-B90F-1C9AE1268621}">
      <dsp:nvSpPr>
        <dsp:cNvPr id="0" name=""/>
        <dsp:cNvSpPr/>
      </dsp:nvSpPr>
      <dsp:spPr>
        <a:xfrm>
          <a:off x="2305048" y="40766"/>
          <a:ext cx="1754745" cy="1621045"/>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marR="0" lvl="1" indent="0" algn="ctr" defTabSz="914400" eaLnBrk="1" fontAlgn="auto" latinLnBrk="0" hangingPunct="1">
            <a:lnSpc>
              <a:spcPct val="100000"/>
            </a:lnSpc>
            <a:spcBef>
              <a:spcPct val="0"/>
            </a:spcBef>
            <a:spcAft>
              <a:spcPts val="0"/>
            </a:spcAft>
            <a:buClrTx/>
            <a:buSzTx/>
            <a:buFontTx/>
            <a:buNone/>
            <a:tabLst/>
            <a:defRPr/>
          </a:pPr>
          <a:r>
            <a:rPr lang="zh-CN" altLang="en-US" sz="2000" b="1" kern="1200" dirty="0" smtClean="0">
              <a:latin typeface="微软雅黑" pitchFamily="34" charset="-122"/>
              <a:ea typeface="微软雅黑" pitchFamily="34" charset="-122"/>
            </a:rPr>
            <a:t>有声图书</a:t>
          </a:r>
          <a:endParaRPr lang="zh-CN" altLang="en-US" sz="2000" b="1" kern="1200" dirty="0">
            <a:latin typeface="微软雅黑" pitchFamily="34" charset="-122"/>
            <a:ea typeface="微软雅黑" pitchFamily="34" charset="-122"/>
          </a:endParaRPr>
        </a:p>
      </dsp:txBody>
      <dsp:txXfrm>
        <a:off x="2305048" y="40766"/>
        <a:ext cx="1754745" cy="1621045"/>
      </dsp:txXfrm>
    </dsp:sp>
    <dsp:sp modelId="{63C29C15-A403-4BB8-AB68-8DBDF494AE9E}">
      <dsp:nvSpPr>
        <dsp:cNvPr id="0" name=""/>
        <dsp:cNvSpPr/>
      </dsp:nvSpPr>
      <dsp:spPr>
        <a:xfrm rot="3600000">
          <a:off x="3575673" y="1645915"/>
          <a:ext cx="462757" cy="574531"/>
        </a:xfrm>
        <a:prstGeom prs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itchFamily="34" charset="-122"/>
            <a:ea typeface="微软雅黑" pitchFamily="34" charset="-122"/>
          </a:endParaRPr>
        </a:p>
      </dsp:txBody>
      <dsp:txXfrm rot="3600000">
        <a:off x="3575673" y="1645915"/>
        <a:ext cx="462757" cy="574531"/>
      </dsp:txXfrm>
    </dsp:sp>
    <dsp:sp modelId="{90B5B0C9-861E-4D4E-BBEC-D31F23D7FB3F}">
      <dsp:nvSpPr>
        <dsp:cNvPr id="0" name=""/>
        <dsp:cNvSpPr/>
      </dsp:nvSpPr>
      <dsp:spPr>
        <a:xfrm>
          <a:off x="3567616" y="2217538"/>
          <a:ext cx="1790051" cy="1702314"/>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marR="0" lvl="1" indent="0" algn="ctr" defTabSz="914400" eaLnBrk="1" fontAlgn="auto" latinLnBrk="0" hangingPunct="1">
            <a:lnSpc>
              <a:spcPct val="100000"/>
            </a:lnSpc>
            <a:spcBef>
              <a:spcPct val="0"/>
            </a:spcBef>
            <a:spcAft>
              <a:spcPts val="0"/>
            </a:spcAft>
            <a:buClrTx/>
            <a:buSzTx/>
            <a:buFontTx/>
            <a:buNone/>
            <a:tabLst/>
            <a:defRPr/>
          </a:pPr>
          <a:r>
            <a:rPr lang="zh-CN" altLang="en-US" sz="2000" b="1" kern="1200" dirty="0" smtClean="0">
              <a:latin typeface="微软雅黑" pitchFamily="34" charset="-122"/>
              <a:ea typeface="微软雅黑" pitchFamily="34" charset="-122"/>
            </a:rPr>
            <a:t>有声杂志</a:t>
          </a:r>
          <a:endParaRPr lang="zh-CN" altLang="en-US" sz="2000" b="1" kern="1200" dirty="0">
            <a:latin typeface="微软雅黑" pitchFamily="34" charset="-122"/>
            <a:ea typeface="微软雅黑" pitchFamily="34" charset="-122"/>
          </a:endParaRPr>
        </a:p>
      </dsp:txBody>
      <dsp:txXfrm>
        <a:off x="3567616" y="2217538"/>
        <a:ext cx="1790051" cy="1702314"/>
      </dsp:txXfrm>
    </dsp:sp>
    <dsp:sp modelId="{0B45632F-3E30-40D5-A1DE-FD11098738C4}">
      <dsp:nvSpPr>
        <dsp:cNvPr id="0" name=""/>
        <dsp:cNvSpPr/>
      </dsp:nvSpPr>
      <dsp:spPr>
        <a:xfrm rot="10800000">
          <a:off x="2956923" y="2781429"/>
          <a:ext cx="431556" cy="574531"/>
        </a:xfrm>
        <a:prstGeom prs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itchFamily="34" charset="-122"/>
            <a:ea typeface="微软雅黑" pitchFamily="34" charset="-122"/>
          </a:endParaRPr>
        </a:p>
      </dsp:txBody>
      <dsp:txXfrm rot="10800000">
        <a:off x="2956923" y="2781429"/>
        <a:ext cx="431556" cy="574531"/>
      </dsp:txXfrm>
    </dsp:sp>
    <dsp:sp modelId="{BDCDB878-5068-4171-B851-FBF0EE7C18A6}">
      <dsp:nvSpPr>
        <dsp:cNvPr id="0" name=""/>
        <dsp:cNvSpPr/>
      </dsp:nvSpPr>
      <dsp:spPr>
        <a:xfrm>
          <a:off x="1051044" y="2217538"/>
          <a:ext cx="1702314" cy="1702314"/>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marR="0" lvl="1" indent="0" algn="ctr" defTabSz="914400" eaLnBrk="1" fontAlgn="auto" latinLnBrk="0" hangingPunct="1">
            <a:lnSpc>
              <a:spcPct val="100000"/>
            </a:lnSpc>
            <a:spcBef>
              <a:spcPct val="0"/>
            </a:spcBef>
            <a:spcAft>
              <a:spcPts val="0"/>
            </a:spcAft>
            <a:buClrTx/>
            <a:buSzTx/>
            <a:buFontTx/>
            <a:buNone/>
            <a:tabLst/>
            <a:defRPr/>
          </a:pPr>
          <a:r>
            <a:rPr lang="zh-CN" altLang="en-US" sz="2000" b="1" kern="1200" dirty="0" smtClean="0">
              <a:latin typeface="微软雅黑" pitchFamily="34" charset="-122"/>
              <a:ea typeface="微软雅黑" pitchFamily="34" charset="-122"/>
            </a:rPr>
            <a:t>多媒体</a:t>
          </a:r>
          <a:r>
            <a:rPr lang="en-US" altLang="zh-CN" sz="2000" b="1" kern="1200" dirty="0" smtClean="0">
              <a:latin typeface="微软雅黑" pitchFamily="34" charset="-122"/>
              <a:ea typeface="微软雅黑" pitchFamily="34" charset="-122"/>
            </a:rPr>
            <a:t/>
          </a:r>
          <a:br>
            <a:rPr lang="en-US" altLang="zh-CN" sz="2000" b="1" kern="1200" dirty="0" smtClean="0">
              <a:latin typeface="微软雅黑" pitchFamily="34" charset="-122"/>
              <a:ea typeface="微软雅黑" pitchFamily="34" charset="-122"/>
            </a:rPr>
          </a:br>
          <a:r>
            <a:rPr lang="zh-CN" altLang="en-US" sz="2000" b="1" kern="1200" dirty="0" smtClean="0">
              <a:latin typeface="微软雅黑" pitchFamily="34" charset="-122"/>
              <a:ea typeface="微软雅黑" pitchFamily="34" charset="-122"/>
            </a:rPr>
            <a:t>阅读</a:t>
          </a:r>
          <a:endParaRPr lang="zh-CN" altLang="en-US" sz="2000" b="1" kern="1200" dirty="0">
            <a:latin typeface="微软雅黑" pitchFamily="34" charset="-122"/>
            <a:ea typeface="微软雅黑" pitchFamily="34" charset="-122"/>
          </a:endParaRPr>
        </a:p>
      </dsp:txBody>
      <dsp:txXfrm>
        <a:off x="1051044" y="2217538"/>
        <a:ext cx="1702314" cy="1702314"/>
      </dsp:txXfrm>
    </dsp:sp>
    <dsp:sp modelId="{D796DEC7-9632-4B65-9D6D-AA728C344CBC}">
      <dsp:nvSpPr>
        <dsp:cNvPr id="0" name=""/>
        <dsp:cNvSpPr/>
      </dsp:nvSpPr>
      <dsp:spPr>
        <a:xfrm rot="18000000">
          <a:off x="2307901" y="1673221"/>
          <a:ext cx="468248" cy="574531"/>
        </a:xfrm>
        <a:prstGeom prst="rightArrow">
          <a:avLst>
            <a:gd name="adj1" fmla="val 60000"/>
            <a:gd name="adj2" fmla="val 50000"/>
          </a:avLst>
        </a:prstGeom>
        <a:gradFill rotWithShape="0">
          <a:gsLst>
            <a:gs pos="0">
              <a:schemeClr val="accent2">
                <a:tint val="60000"/>
                <a:hueOff val="0"/>
                <a:satOff val="0"/>
                <a:lumOff val="0"/>
                <a:alphaOff val="0"/>
                <a:shade val="51000"/>
                <a:satMod val="130000"/>
              </a:schemeClr>
            </a:gs>
            <a:gs pos="80000">
              <a:schemeClr val="accent2">
                <a:tint val="60000"/>
                <a:hueOff val="0"/>
                <a:satOff val="0"/>
                <a:lumOff val="0"/>
                <a:alphaOff val="0"/>
                <a:shade val="93000"/>
                <a:satMod val="130000"/>
              </a:schemeClr>
            </a:gs>
            <a:gs pos="100000">
              <a:schemeClr val="accent2">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itchFamily="34" charset="-122"/>
            <a:ea typeface="微软雅黑" pitchFamily="34" charset="-122"/>
          </a:endParaRPr>
        </a:p>
      </dsp:txBody>
      <dsp:txXfrm rot="18000000">
        <a:off x="2307901" y="1673221"/>
        <a:ext cx="468248" cy="574531"/>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14F1CF-5EB5-47DF-8D3F-D8317F0B0DC2}" type="datetimeFigureOut">
              <a:rPr lang="zh-CN" altLang="en-US" smtClean="0"/>
              <a:pPr/>
              <a:t>2012-8-30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685B3E4-E722-4AA9-96C4-3DCA2CC38907}" type="slidenum">
              <a:rPr lang="zh-CN" altLang="en-US" smtClean="0"/>
              <a:pPr/>
              <a:t>‹#›</a:t>
            </a:fld>
            <a:endParaRPr lang="zh-CN" altLang="en-US"/>
          </a:p>
        </p:txBody>
      </p:sp>
    </p:spTree>
    <p:extLst>
      <p:ext uri="{BB962C8B-B14F-4D97-AF65-F5344CB8AC3E}">
        <p14:creationId xmlns="" xmlns:p14="http://schemas.microsoft.com/office/powerpoint/2010/main" val="2311228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5BE58F1B-4D2D-4F1C-9395-0DDC0E8410CD}" type="datetimeFigureOut">
              <a:rPr lang="zh-CN" altLang="en-US"/>
              <a:pPr>
                <a:defRPr/>
              </a:pPr>
              <a:t>2012-8-30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37DA6EC-08AB-41CE-82C5-24B9DCC99CE4}" type="slidenum">
              <a:rPr lang="zh-CN" altLang="en-US"/>
              <a:pPr>
                <a:defRPr/>
              </a:pPr>
              <a:t>‹#›</a:t>
            </a:fld>
            <a:endParaRPr lang="zh-CN" altLang="en-US"/>
          </a:p>
        </p:txBody>
      </p:sp>
    </p:spTree>
    <p:extLst>
      <p:ext uri="{BB962C8B-B14F-4D97-AF65-F5344CB8AC3E}">
        <p14:creationId xmlns="" xmlns:p14="http://schemas.microsoft.com/office/powerpoint/2010/main" val="35478815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更新一下，听天下展开</a:t>
            </a:r>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2</a:t>
            </a:fld>
            <a:endParaRPr lang="zh-CN" altLang="en-US"/>
          </a:p>
        </p:txBody>
      </p:sp>
    </p:spTree>
    <p:extLst>
      <p:ext uri="{BB962C8B-B14F-4D97-AF65-F5344CB8AC3E}">
        <p14:creationId xmlns="" xmlns:p14="http://schemas.microsoft.com/office/powerpoint/2010/main" val="4134596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更新一下，听天下展开</a:t>
            </a:r>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4</a:t>
            </a:fld>
            <a:endParaRPr lang="zh-CN" altLang="en-US"/>
          </a:p>
        </p:txBody>
      </p:sp>
    </p:spTree>
    <p:extLst>
      <p:ext uri="{BB962C8B-B14F-4D97-AF65-F5344CB8AC3E}">
        <p14:creationId xmlns="" xmlns:p14="http://schemas.microsoft.com/office/powerpoint/2010/main" val="4134596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8915"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dirty="0" smtClean="0"/>
              <a:t>（在下部，补充音像出版、平面出版、广播电视节目制作</a:t>
            </a:r>
            <a:r>
              <a:rPr lang="en-US" altLang="zh-CN" dirty="0" smtClean="0"/>
              <a:t>……</a:t>
            </a:r>
            <a:r>
              <a:rPr lang="zh-CN" altLang="en-US" dirty="0" smtClean="0"/>
              <a:t>）</a:t>
            </a:r>
          </a:p>
        </p:txBody>
      </p:sp>
      <p:sp>
        <p:nvSpPr>
          <p:cNvPr id="38916"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fld id="{AC1BA1DF-8FB3-46D1-A993-CFEC79D6B840}" type="slidenum">
              <a:rPr lang="zh-CN" altLang="en-US" smtClean="0"/>
              <a:pPr eaLnBrk="1" hangingPunct="1"/>
              <a:t>36</a:t>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37</a:t>
            </a:fld>
            <a:endParaRPr lang="zh-CN" altLang="en-US"/>
          </a:p>
        </p:txBody>
      </p:sp>
    </p:spTree>
    <p:extLst>
      <p:ext uri="{BB962C8B-B14F-4D97-AF65-F5344CB8AC3E}">
        <p14:creationId xmlns="" xmlns:p14="http://schemas.microsoft.com/office/powerpoint/2010/main" val="9203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38</a:t>
            </a:fld>
            <a:endParaRPr lang="zh-CN" altLang="en-US"/>
          </a:p>
        </p:txBody>
      </p:sp>
    </p:spTree>
    <p:extLst>
      <p:ext uri="{BB962C8B-B14F-4D97-AF65-F5344CB8AC3E}">
        <p14:creationId xmlns="" xmlns:p14="http://schemas.microsoft.com/office/powerpoint/2010/main" val="2407169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39</a:t>
            </a:fld>
            <a:endParaRPr lang="zh-CN" altLang="en-US"/>
          </a:p>
        </p:txBody>
      </p:sp>
    </p:spTree>
    <p:extLst>
      <p:ext uri="{BB962C8B-B14F-4D97-AF65-F5344CB8AC3E}">
        <p14:creationId xmlns="" xmlns:p14="http://schemas.microsoft.com/office/powerpoint/2010/main" val="504609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39940" name="灯片编号占位符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fld id="{A232A418-50EE-4E07-9986-16E336B5B379}" type="slidenum">
              <a:rPr lang="zh-CN" altLang="en-US" smtClean="0"/>
              <a:pPr eaLnBrk="1" hangingPunct="1"/>
              <a:t>40</a:t>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zh-CN" dirty="0" smtClean="0"/>
              <a:t>从广播频率到更多的广播频率</a:t>
            </a:r>
          </a:p>
          <a:p>
            <a:r>
              <a:rPr lang="zh-CN" altLang="zh-CN" dirty="0" smtClean="0"/>
              <a:t>从广播到电视</a:t>
            </a:r>
          </a:p>
          <a:p>
            <a:r>
              <a:rPr lang="zh-CN" altLang="zh-CN" dirty="0" smtClean="0"/>
              <a:t>从互联网到移动互联网</a:t>
            </a:r>
            <a:endParaRPr lang="zh-CN" altLang="en-US" dirty="0"/>
          </a:p>
        </p:txBody>
      </p:sp>
      <p:sp>
        <p:nvSpPr>
          <p:cNvPr id="4" name="灯片编号占位符 3"/>
          <p:cNvSpPr>
            <a:spLocks noGrp="1"/>
          </p:cNvSpPr>
          <p:nvPr>
            <p:ph type="sldNum" sz="quarter" idx="10"/>
          </p:nvPr>
        </p:nvSpPr>
        <p:spPr/>
        <p:txBody>
          <a:bodyPr/>
          <a:lstStyle/>
          <a:p>
            <a:pPr>
              <a:defRPr/>
            </a:pPr>
            <a:fld id="{437DA6EC-08AB-41CE-82C5-24B9DCC99CE4}" type="slidenum">
              <a:rPr lang="zh-CN" altLang="en-US" smtClean="0"/>
              <a:pPr>
                <a:defRPr/>
              </a:pPr>
              <a:t>43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8"/>
          <p:cNvSpPr>
            <a:spLocks noGrp="1" noChangeArrowheads="1"/>
          </p:cNvSpPr>
          <p:nvPr>
            <p:ph type="sldNum" sz="quarter" idx="10"/>
          </p:nvPr>
        </p:nvSpPr>
        <p:spPr>
          <a:ln/>
        </p:spPr>
        <p:txBody>
          <a:bodyPr/>
          <a:lstStyle>
            <a:lvl1pPr>
              <a:defRPr/>
            </a:lvl1pPr>
          </a:lstStyle>
          <a:p>
            <a:pPr>
              <a:defRPr/>
            </a:pPr>
            <a:fld id="{7FB50D06-5E5A-481D-AEA0-6A5857CD9CC1}" type="slidenum">
              <a:rPr lang="en-US" altLang="zh-CN"/>
              <a:pPr>
                <a:defRPr/>
              </a:pPr>
              <a:t>‹#›</a:t>
            </a:fld>
            <a:endParaRPr lang="en-US" altLang="zh-CN"/>
          </a:p>
        </p:txBody>
      </p:sp>
    </p:spTree>
    <p:extLst>
      <p:ext uri="{BB962C8B-B14F-4D97-AF65-F5344CB8AC3E}">
        <p14:creationId xmlns="" xmlns:p14="http://schemas.microsoft.com/office/powerpoint/2010/main" val="81040060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sldNum" sz="quarter" idx="10"/>
          </p:nvPr>
        </p:nvSpPr>
        <p:spPr>
          <a:ln/>
        </p:spPr>
        <p:txBody>
          <a:bodyPr/>
          <a:lstStyle>
            <a:lvl1pPr>
              <a:defRPr/>
            </a:lvl1pPr>
          </a:lstStyle>
          <a:p>
            <a:pPr>
              <a:defRPr/>
            </a:pPr>
            <a:fld id="{F5897927-04AD-4E4E-9E7B-04CD2BE826FC}" type="slidenum">
              <a:rPr lang="en-US" altLang="zh-CN"/>
              <a:pPr>
                <a:defRPr/>
              </a:pPr>
              <a:t>‹#›</a:t>
            </a:fld>
            <a:endParaRPr lang="en-US" altLang="zh-CN"/>
          </a:p>
        </p:txBody>
      </p:sp>
    </p:spTree>
    <p:extLst>
      <p:ext uri="{BB962C8B-B14F-4D97-AF65-F5344CB8AC3E}">
        <p14:creationId xmlns="" xmlns:p14="http://schemas.microsoft.com/office/powerpoint/2010/main" val="102679271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sldNum" sz="quarter" idx="10"/>
          </p:nvPr>
        </p:nvSpPr>
        <p:spPr>
          <a:ln/>
        </p:spPr>
        <p:txBody>
          <a:bodyPr/>
          <a:lstStyle>
            <a:lvl1pPr>
              <a:defRPr/>
            </a:lvl1pPr>
          </a:lstStyle>
          <a:p>
            <a:pPr>
              <a:defRPr/>
            </a:pPr>
            <a:fld id="{924AF563-3E8C-4846-B75A-289D20F95600}" type="slidenum">
              <a:rPr lang="en-US" altLang="zh-CN"/>
              <a:pPr>
                <a:defRPr/>
              </a:pPr>
              <a:t>‹#›</a:t>
            </a:fld>
            <a:endParaRPr lang="en-US" altLang="zh-CN"/>
          </a:p>
        </p:txBody>
      </p:sp>
    </p:spTree>
    <p:extLst>
      <p:ext uri="{BB962C8B-B14F-4D97-AF65-F5344CB8AC3E}">
        <p14:creationId xmlns="" xmlns:p14="http://schemas.microsoft.com/office/powerpoint/2010/main" val="34430462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8"/>
          <p:cNvSpPr>
            <a:spLocks noGrp="1" noChangeArrowheads="1"/>
          </p:cNvSpPr>
          <p:nvPr>
            <p:ph type="sldNum" sz="quarter" idx="10"/>
          </p:nvPr>
        </p:nvSpPr>
        <p:spPr>
          <a:ln/>
        </p:spPr>
        <p:txBody>
          <a:bodyPr/>
          <a:lstStyle>
            <a:lvl1pPr>
              <a:defRPr/>
            </a:lvl1pPr>
          </a:lstStyle>
          <a:p>
            <a:pPr>
              <a:defRPr/>
            </a:pPr>
            <a:fld id="{EABC800B-3E23-4F8F-BE10-780459358E5D}" type="slidenum">
              <a:rPr lang="en-US" altLang="zh-CN"/>
              <a:pPr>
                <a:defRPr/>
              </a:pPr>
              <a:t>‹#›</a:t>
            </a:fld>
            <a:endParaRPr lang="en-US" altLang="zh-CN"/>
          </a:p>
        </p:txBody>
      </p:sp>
    </p:spTree>
    <p:extLst>
      <p:ext uri="{BB962C8B-B14F-4D97-AF65-F5344CB8AC3E}">
        <p14:creationId xmlns="" xmlns:p14="http://schemas.microsoft.com/office/powerpoint/2010/main" val="228047607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2" name="矩形 1"/>
          <p:cNvSpPr/>
          <p:nvPr userDrawn="1"/>
        </p:nvSpPr>
        <p:spPr>
          <a:xfrm>
            <a:off x="7653338" y="6178550"/>
            <a:ext cx="1028700" cy="4111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8"/>
          <p:cNvSpPr>
            <a:spLocks noGrp="1" noChangeArrowheads="1"/>
          </p:cNvSpPr>
          <p:nvPr>
            <p:ph type="sldNum" sz="quarter" idx="10"/>
          </p:nvPr>
        </p:nvSpPr>
        <p:spPr>
          <a:ln/>
        </p:spPr>
        <p:txBody>
          <a:bodyPr/>
          <a:lstStyle>
            <a:lvl1pPr>
              <a:defRPr/>
            </a:lvl1pPr>
          </a:lstStyle>
          <a:p>
            <a:pPr>
              <a:defRPr/>
            </a:pPr>
            <a:fld id="{DEBEF3EB-85EB-4011-8BC9-5ADD76305A7B}" type="slidenum">
              <a:rPr lang="en-US" altLang="zh-CN"/>
              <a:pPr>
                <a:defRPr/>
              </a:pPr>
              <a:t>‹#›</a:t>
            </a:fld>
            <a:endParaRPr lang="en-US" altLang="zh-CN"/>
          </a:p>
        </p:txBody>
      </p:sp>
    </p:spTree>
    <p:extLst>
      <p:ext uri="{BB962C8B-B14F-4D97-AF65-F5344CB8AC3E}">
        <p14:creationId xmlns="" xmlns:p14="http://schemas.microsoft.com/office/powerpoint/2010/main" val="115545386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8"/>
          <p:cNvSpPr>
            <a:spLocks noGrp="1" noChangeArrowheads="1"/>
          </p:cNvSpPr>
          <p:nvPr>
            <p:ph type="sldNum" sz="quarter" idx="10"/>
          </p:nvPr>
        </p:nvSpPr>
        <p:spPr>
          <a:ln/>
        </p:spPr>
        <p:txBody>
          <a:bodyPr/>
          <a:lstStyle>
            <a:lvl1pPr>
              <a:defRPr/>
            </a:lvl1pPr>
          </a:lstStyle>
          <a:p>
            <a:pPr>
              <a:defRPr/>
            </a:pPr>
            <a:fld id="{E2A582A1-C9F2-486F-AC9F-3EF12CCE4F19}" type="slidenum">
              <a:rPr lang="en-US" altLang="zh-CN"/>
              <a:pPr>
                <a:defRPr/>
              </a:pPr>
              <a:t>‹#›</a:t>
            </a:fld>
            <a:endParaRPr lang="en-US" altLang="zh-CN"/>
          </a:p>
        </p:txBody>
      </p:sp>
    </p:spTree>
    <p:extLst>
      <p:ext uri="{BB962C8B-B14F-4D97-AF65-F5344CB8AC3E}">
        <p14:creationId xmlns="" xmlns:p14="http://schemas.microsoft.com/office/powerpoint/2010/main" val="227158660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8"/>
          <p:cNvSpPr>
            <a:spLocks noGrp="1" noChangeArrowheads="1"/>
          </p:cNvSpPr>
          <p:nvPr>
            <p:ph type="sldNum" sz="quarter" idx="10"/>
          </p:nvPr>
        </p:nvSpPr>
        <p:spPr>
          <a:ln/>
        </p:spPr>
        <p:txBody>
          <a:bodyPr/>
          <a:lstStyle>
            <a:lvl1pPr>
              <a:defRPr/>
            </a:lvl1pPr>
          </a:lstStyle>
          <a:p>
            <a:pPr>
              <a:defRPr/>
            </a:pPr>
            <a:fld id="{8CA2D69B-7E65-47C4-9095-A7215EC8C96C}" type="slidenum">
              <a:rPr lang="en-US" altLang="zh-CN"/>
              <a:pPr>
                <a:defRPr/>
              </a:pPr>
              <a:t>‹#›</a:t>
            </a:fld>
            <a:endParaRPr lang="en-US" altLang="zh-CN"/>
          </a:p>
        </p:txBody>
      </p:sp>
    </p:spTree>
    <p:extLst>
      <p:ext uri="{BB962C8B-B14F-4D97-AF65-F5344CB8AC3E}">
        <p14:creationId xmlns="" xmlns:p14="http://schemas.microsoft.com/office/powerpoint/2010/main" val="386396720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8"/>
          <p:cNvSpPr>
            <a:spLocks noGrp="1" noChangeArrowheads="1"/>
          </p:cNvSpPr>
          <p:nvPr>
            <p:ph type="sldNum" sz="quarter" idx="10"/>
          </p:nvPr>
        </p:nvSpPr>
        <p:spPr>
          <a:ln/>
        </p:spPr>
        <p:txBody>
          <a:bodyPr/>
          <a:lstStyle>
            <a:lvl1pPr>
              <a:defRPr/>
            </a:lvl1pPr>
          </a:lstStyle>
          <a:p>
            <a:pPr>
              <a:defRPr/>
            </a:pPr>
            <a:fld id="{D56BDBAE-2A23-4A81-AF26-5B2506150603}" type="slidenum">
              <a:rPr lang="en-US" altLang="zh-CN"/>
              <a:pPr>
                <a:defRPr/>
              </a:pPr>
              <a:t>‹#›</a:t>
            </a:fld>
            <a:endParaRPr lang="en-US" altLang="zh-CN"/>
          </a:p>
        </p:txBody>
      </p:sp>
    </p:spTree>
    <p:extLst>
      <p:ext uri="{BB962C8B-B14F-4D97-AF65-F5344CB8AC3E}">
        <p14:creationId xmlns="" xmlns:p14="http://schemas.microsoft.com/office/powerpoint/2010/main" val="261266078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Rectangle 8"/>
          <p:cNvSpPr>
            <a:spLocks noGrp="1" noChangeArrowheads="1"/>
          </p:cNvSpPr>
          <p:nvPr>
            <p:ph type="sldNum" sz="quarter" idx="10"/>
          </p:nvPr>
        </p:nvSpPr>
        <p:spPr>
          <a:ln/>
        </p:spPr>
        <p:txBody>
          <a:bodyPr/>
          <a:lstStyle>
            <a:lvl1pPr>
              <a:defRPr/>
            </a:lvl1pPr>
          </a:lstStyle>
          <a:p>
            <a:pPr>
              <a:defRPr/>
            </a:pPr>
            <a:fld id="{805B63BC-FFA6-40B8-A4E5-057C236728D0}" type="slidenum">
              <a:rPr lang="en-US" altLang="zh-CN"/>
              <a:pPr>
                <a:defRPr/>
              </a:pPr>
              <a:t>‹#›</a:t>
            </a:fld>
            <a:endParaRPr lang="en-US" altLang="zh-CN"/>
          </a:p>
        </p:txBody>
      </p:sp>
    </p:spTree>
    <p:extLst>
      <p:ext uri="{BB962C8B-B14F-4D97-AF65-F5344CB8AC3E}">
        <p14:creationId xmlns="" xmlns:p14="http://schemas.microsoft.com/office/powerpoint/2010/main" val="20765353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8"/>
          <p:cNvSpPr>
            <a:spLocks noGrp="1" noChangeArrowheads="1"/>
          </p:cNvSpPr>
          <p:nvPr>
            <p:ph type="sldNum" sz="quarter" idx="10"/>
          </p:nvPr>
        </p:nvSpPr>
        <p:spPr>
          <a:ln/>
        </p:spPr>
        <p:txBody>
          <a:bodyPr/>
          <a:lstStyle>
            <a:lvl1pPr>
              <a:defRPr/>
            </a:lvl1pPr>
          </a:lstStyle>
          <a:p>
            <a:pPr>
              <a:defRPr/>
            </a:pPr>
            <a:fld id="{64DAF8F4-E8A8-4153-A4EA-8AED84FB8544}" type="slidenum">
              <a:rPr lang="en-US" altLang="zh-CN"/>
              <a:pPr>
                <a:defRPr/>
              </a:pPr>
              <a:t>‹#›</a:t>
            </a:fld>
            <a:endParaRPr lang="en-US" altLang="zh-CN"/>
          </a:p>
        </p:txBody>
      </p:sp>
    </p:spTree>
    <p:extLst>
      <p:ext uri="{BB962C8B-B14F-4D97-AF65-F5344CB8AC3E}">
        <p14:creationId xmlns="" xmlns:p14="http://schemas.microsoft.com/office/powerpoint/2010/main" val="374920979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8"/>
          <p:cNvSpPr>
            <a:spLocks noGrp="1" noChangeArrowheads="1"/>
          </p:cNvSpPr>
          <p:nvPr>
            <p:ph type="sldNum" sz="quarter" idx="10"/>
          </p:nvPr>
        </p:nvSpPr>
        <p:spPr>
          <a:ln/>
        </p:spPr>
        <p:txBody>
          <a:bodyPr/>
          <a:lstStyle>
            <a:lvl1pPr>
              <a:defRPr/>
            </a:lvl1pPr>
          </a:lstStyle>
          <a:p>
            <a:pPr>
              <a:defRPr/>
            </a:pPr>
            <a:fld id="{F591E993-7697-4283-8C5D-CBC59953041B}" type="slidenum">
              <a:rPr lang="en-US" altLang="zh-CN"/>
              <a:pPr>
                <a:defRPr/>
              </a:pPr>
              <a:t>‹#›</a:t>
            </a:fld>
            <a:endParaRPr lang="en-US" altLang="zh-CN"/>
          </a:p>
        </p:txBody>
      </p:sp>
    </p:spTree>
    <p:extLst>
      <p:ext uri="{BB962C8B-B14F-4D97-AF65-F5344CB8AC3E}">
        <p14:creationId xmlns="" xmlns:p14="http://schemas.microsoft.com/office/powerpoint/2010/main" val="209985674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8"/>
          <p:cNvSpPr>
            <a:spLocks noGrp="1" noChangeArrowheads="1"/>
          </p:cNvSpPr>
          <p:nvPr>
            <p:ph type="sldNum" sz="quarter" idx="10"/>
          </p:nvPr>
        </p:nvSpPr>
        <p:spPr>
          <a:ln/>
        </p:spPr>
        <p:txBody>
          <a:bodyPr/>
          <a:lstStyle>
            <a:lvl1pPr>
              <a:defRPr/>
            </a:lvl1pPr>
          </a:lstStyle>
          <a:p>
            <a:pPr>
              <a:defRPr/>
            </a:pPr>
            <a:fld id="{75103955-4374-450A-9629-2C9667C810DB}" type="slidenum">
              <a:rPr lang="en-US" altLang="zh-CN"/>
              <a:pPr>
                <a:defRPr/>
              </a:pPr>
              <a:t>‹#›</a:t>
            </a:fld>
            <a:endParaRPr lang="en-US" altLang="zh-CN"/>
          </a:p>
        </p:txBody>
      </p:sp>
    </p:spTree>
    <p:extLst>
      <p:ext uri="{BB962C8B-B14F-4D97-AF65-F5344CB8AC3E}">
        <p14:creationId xmlns="" xmlns:p14="http://schemas.microsoft.com/office/powerpoint/2010/main" val="92084924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ppt"/>
          <p:cNvPicPr>
            <a:picLocks noChangeAspect="1" noChangeArrowheads="1"/>
          </p:cNvPicPr>
          <p:nvPr userDrawn="1"/>
        </p:nvPicPr>
        <p:blipFill>
          <a:blip r:embed="rId15" cstate="print">
            <a:extLst>
              <a:ext uri="{28A0092B-C50C-407E-A947-70E740481C1C}">
                <a14:useLocalDpi xmlns="" xmlns:a14="http://schemas.microsoft.com/office/drawing/2010/main" val="0"/>
              </a:ext>
            </a:extLst>
          </a:blip>
          <a:srcRect/>
          <a:stretch>
            <a:fillRect/>
          </a:stretch>
        </p:blipFill>
        <p:spPr bwMode="auto">
          <a:xfrm>
            <a:off x="0" y="9525"/>
            <a:ext cx="9144000" cy="6848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sldNum" sz="quarter" idx="4"/>
          </p:nvPr>
        </p:nvSpPr>
        <p:spPr bwMode="auto">
          <a:xfrm>
            <a:off x="8485188" y="6511925"/>
            <a:ext cx="522287" cy="3460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808080"/>
                </a:solidFill>
                <a:latin typeface="Arial Black" pitchFamily="34" charset="0"/>
                <a:ea typeface="+mn-ea"/>
              </a:defRPr>
            </a:lvl1pPr>
          </a:lstStyle>
          <a:p>
            <a:pPr>
              <a:defRPr/>
            </a:pPr>
            <a:fld id="{5B300C16-BC31-453B-AB54-E7FF927B5D59}" type="slidenum">
              <a:rPr lang="en-US" altLang="zh-CN"/>
              <a:pPr>
                <a:defRPr/>
              </a:pPr>
              <a:t>‹#›</a:t>
            </a:fld>
            <a:endParaRPr lang="en-US" altLang="zh-CN"/>
          </a:p>
        </p:txBody>
      </p:sp>
    </p:spTree>
    <p:extLst>
      <p:ext uri="{BB962C8B-B14F-4D97-AF65-F5344CB8AC3E}">
        <p14:creationId xmlns="" xmlns:p14="http://schemas.microsoft.com/office/powerpoint/2010/main" val="1907498012"/>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7" r:id="rId13"/>
  </p:sldLayoutIdLst>
  <p:transition>
    <p:fade/>
  </p:transition>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Excel_97-2003____1.xls"/></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3" Type="http://schemas.openxmlformats.org/officeDocument/2006/relationships/image" Target="../media/image14.jpeg"/><Relationship Id="rId7" Type="http://schemas.openxmlformats.org/officeDocument/2006/relationships/image" Target="../media/image18.jpeg"/><Relationship Id="rId12" Type="http://schemas.openxmlformats.org/officeDocument/2006/relationships/image" Target="../media/image23.jpeg"/><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5" Type="http://schemas.openxmlformats.org/officeDocument/2006/relationships/image" Target="../media/image2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28.png"/><Relationship Id="rId1" Type="http://schemas.openxmlformats.org/officeDocument/2006/relationships/slideLayout" Target="../slideLayouts/slideLayout13.xml"/><Relationship Id="rId5" Type="http://schemas.openxmlformats.org/officeDocument/2006/relationships/image" Target="../media/image48.jpeg"/><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40.jpeg"/><Relationship Id="rId4" Type="http://schemas.openxmlformats.org/officeDocument/2006/relationships/image" Target="../media/image54.jpeg"/></Relationships>
</file>

<file path=ppt/slides/_rels/slide2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2.jpe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www.cnr.cn/"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73.jpeg"/><Relationship Id="rId13" Type="http://schemas.openxmlformats.org/officeDocument/2006/relationships/image" Target="../media/image78.jpeg"/><Relationship Id="rId18" Type="http://schemas.openxmlformats.org/officeDocument/2006/relationships/image" Target="../media/image83.jpeg"/><Relationship Id="rId26" Type="http://schemas.openxmlformats.org/officeDocument/2006/relationships/image" Target="../media/image91.jpeg"/><Relationship Id="rId3" Type="http://schemas.openxmlformats.org/officeDocument/2006/relationships/image" Target="../media/image68.jpeg"/><Relationship Id="rId21" Type="http://schemas.openxmlformats.org/officeDocument/2006/relationships/image" Target="../media/image86.jpeg"/><Relationship Id="rId7" Type="http://schemas.openxmlformats.org/officeDocument/2006/relationships/image" Target="../media/image72.jpeg"/><Relationship Id="rId12" Type="http://schemas.openxmlformats.org/officeDocument/2006/relationships/image" Target="../media/image77.jpeg"/><Relationship Id="rId17" Type="http://schemas.openxmlformats.org/officeDocument/2006/relationships/image" Target="../media/image82.jpeg"/><Relationship Id="rId25" Type="http://schemas.openxmlformats.org/officeDocument/2006/relationships/image" Target="../media/image90.jpeg"/><Relationship Id="rId2" Type="http://schemas.openxmlformats.org/officeDocument/2006/relationships/notesSlide" Target="../notesSlides/notesSlide7.xml"/><Relationship Id="rId16" Type="http://schemas.openxmlformats.org/officeDocument/2006/relationships/image" Target="../media/image81.jpeg"/><Relationship Id="rId20" Type="http://schemas.openxmlformats.org/officeDocument/2006/relationships/image" Target="../media/image85.jpeg"/><Relationship Id="rId29" Type="http://schemas.openxmlformats.org/officeDocument/2006/relationships/image" Target="../media/image94.jpeg"/><Relationship Id="rId1" Type="http://schemas.openxmlformats.org/officeDocument/2006/relationships/slideLayout" Target="../slideLayouts/slideLayout7.xml"/><Relationship Id="rId6" Type="http://schemas.openxmlformats.org/officeDocument/2006/relationships/image" Target="../media/image71.jpeg"/><Relationship Id="rId11" Type="http://schemas.openxmlformats.org/officeDocument/2006/relationships/image" Target="../media/image76.jpeg"/><Relationship Id="rId24" Type="http://schemas.openxmlformats.org/officeDocument/2006/relationships/image" Target="../media/image89.jpeg"/><Relationship Id="rId5" Type="http://schemas.openxmlformats.org/officeDocument/2006/relationships/image" Target="../media/image70.jpeg"/><Relationship Id="rId15" Type="http://schemas.openxmlformats.org/officeDocument/2006/relationships/image" Target="../media/image80.jpeg"/><Relationship Id="rId23" Type="http://schemas.openxmlformats.org/officeDocument/2006/relationships/image" Target="../media/image88.jpeg"/><Relationship Id="rId28" Type="http://schemas.openxmlformats.org/officeDocument/2006/relationships/image" Target="../media/image93.jpeg"/><Relationship Id="rId10" Type="http://schemas.openxmlformats.org/officeDocument/2006/relationships/image" Target="../media/image75.jpeg"/><Relationship Id="rId19" Type="http://schemas.openxmlformats.org/officeDocument/2006/relationships/image" Target="../media/image84.jpeg"/><Relationship Id="rId31" Type="http://schemas.openxmlformats.org/officeDocument/2006/relationships/image" Target="../media/image96.jpeg"/><Relationship Id="rId4" Type="http://schemas.openxmlformats.org/officeDocument/2006/relationships/image" Target="../media/image69.jpeg"/><Relationship Id="rId9" Type="http://schemas.openxmlformats.org/officeDocument/2006/relationships/image" Target="../media/image74.jpeg"/><Relationship Id="rId14" Type="http://schemas.openxmlformats.org/officeDocument/2006/relationships/image" Target="../media/image79.jpeg"/><Relationship Id="rId22" Type="http://schemas.openxmlformats.org/officeDocument/2006/relationships/image" Target="../media/image87.jpeg"/><Relationship Id="rId27" Type="http://schemas.openxmlformats.org/officeDocument/2006/relationships/image" Target="../media/image92.jpeg"/><Relationship Id="rId30" Type="http://schemas.openxmlformats.org/officeDocument/2006/relationships/image" Target="../media/image95.jpeg"/></Relationships>
</file>

<file path=ppt/slides/_rels/slide41.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98.jpeg"/><Relationship Id="rId7" Type="http://schemas.openxmlformats.org/officeDocument/2006/relationships/image" Target="../media/image102.jpeg"/><Relationship Id="rId12" Type="http://schemas.openxmlformats.org/officeDocument/2006/relationships/image" Target="../media/image107.png"/><Relationship Id="rId2" Type="http://schemas.openxmlformats.org/officeDocument/2006/relationships/image" Target="../media/image97.jpeg"/><Relationship Id="rId1" Type="http://schemas.openxmlformats.org/officeDocument/2006/relationships/slideLayout" Target="../slideLayouts/slideLayout7.xml"/><Relationship Id="rId6" Type="http://schemas.openxmlformats.org/officeDocument/2006/relationships/image" Target="../media/image101.jpe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 Id="rId14" Type="http://schemas.openxmlformats.org/officeDocument/2006/relationships/image" Target="../media/image10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4" name="灯片编号占位符 2"/>
          <p:cNvSpPr>
            <a:spLocks noGrp="1"/>
          </p:cNvSpPr>
          <p:nvPr>
            <p:ph type="sldNum" sz="quarter" idx="10"/>
          </p:nvPr>
        </p:nvSpPr>
        <p:spPr/>
        <p:txBody>
          <a:bodyPr/>
          <a:lstStyle/>
          <a:p>
            <a:pPr>
              <a:defRPr/>
            </a:pPr>
            <a:fld id="{68A41017-B63C-40F8-8C58-F30CF0AA8D60}" type="slidenum">
              <a:rPr lang="en-US" altLang="zh-CN" smtClean="0"/>
              <a:pPr>
                <a:defRPr/>
              </a:pPr>
              <a:t>1</a:t>
            </a:fld>
            <a:endParaRPr lang="en-US" altLang="zh-CN" smtClean="0"/>
          </a:p>
        </p:txBody>
      </p:sp>
      <p:pic>
        <p:nvPicPr>
          <p:cNvPr id="3075" name="Picture 8" descr="图片 8"/>
          <p:cNvPicPr>
            <a:picLocks noGrp="1" noChangeAspect="1" noChangeArrowheads="1"/>
          </p:cNvPicPr>
          <p:nvPr>
            <p:ph idx="4294967295"/>
          </p:nvPr>
        </p:nvPicPr>
        <p:blipFill>
          <a:blip r:embed="rId2" cstate="print"/>
          <a:srcRect/>
          <a:stretch>
            <a:fillRect/>
          </a:stretch>
        </p:blipFill>
        <p:spPr>
          <a:xfrm>
            <a:off x="-108520" y="2827"/>
            <a:ext cx="9273367" cy="6856413"/>
          </a:xfrm>
          <a:prstGeom prst="rect">
            <a:avLst/>
          </a:prstGeom>
          <a:ln>
            <a:noFill/>
          </a:ln>
          <a:effectLst>
            <a:outerShdw blurRad="190500" algn="tl" rotWithShape="0">
              <a:srgbClr val="000000">
                <a:alpha val="70000"/>
              </a:srgbClr>
            </a:outerShdw>
          </a:effectLst>
        </p:spPr>
      </p:pic>
      <p:sp>
        <p:nvSpPr>
          <p:cNvPr id="7" name="TextBox 6"/>
          <p:cNvSpPr txBox="1"/>
          <p:nvPr/>
        </p:nvSpPr>
        <p:spPr>
          <a:xfrm>
            <a:off x="1323779" y="2027749"/>
            <a:ext cx="6391493" cy="769441"/>
          </a:xfrm>
          <a:prstGeom prst="rect">
            <a:avLst/>
          </a:prstGeom>
          <a:noFill/>
        </p:spPr>
        <p:txBody>
          <a:bodyPr wrap="none">
            <a:spAutoFit/>
          </a:bodyPr>
          <a:lstStyle/>
          <a:p>
            <a:pPr>
              <a:defRPr/>
            </a:pPr>
            <a:r>
              <a:rPr lang="zh-CN" altLang="en-US" sz="4400" b="1" dirty="0" smtClean="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rPr>
              <a:t>中国广播网广告服务简况</a:t>
            </a:r>
            <a:endParaRPr lang="zh-CN" altLang="en-US" sz="4400" b="1" dirty="0">
              <a:solidFill>
                <a:schemeClr val="bg1"/>
              </a:solidFill>
              <a:effectLst>
                <a:outerShdw blurRad="63500" sx="102000" sy="102000" algn="ctr" rotWithShape="0">
                  <a:prstClr val="black">
                    <a:alpha val="40000"/>
                  </a:prstClr>
                </a:outerShdw>
              </a:effectLst>
              <a:latin typeface="微软雅黑" pitchFamily="34" charset="-122"/>
              <a:ea typeface="微软雅黑" pitchFamily="34" charset="-122"/>
            </a:endParaRPr>
          </a:p>
        </p:txBody>
      </p:sp>
      <p:sp>
        <p:nvSpPr>
          <p:cNvPr id="8" name="矩形​​ 4"/>
          <p:cNvSpPr/>
          <p:nvPr/>
        </p:nvSpPr>
        <p:spPr>
          <a:xfrm>
            <a:off x="1213216" y="3010833"/>
            <a:ext cx="6461192" cy="36000"/>
          </a:xfrm>
          <a:prstGeom prst="rect">
            <a:avLst/>
          </a:prstGeom>
          <a:gradFill>
            <a:gsLst>
              <a:gs pos="44000">
                <a:schemeClr val="bg1"/>
              </a:gs>
              <a:gs pos="100000">
                <a:srgbClr val="93DE18">
                  <a:alpha val="10000"/>
                </a:srgbClr>
              </a:gs>
              <a:gs pos="0">
                <a:srgbClr val="93DE18">
                  <a:alpha val="1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26"/>
          <p:cNvSpPr>
            <a:spLocks noChangeArrowheads="1"/>
          </p:cNvSpPr>
          <p:nvPr/>
        </p:nvSpPr>
        <p:spPr bwMode="auto">
          <a:xfrm>
            <a:off x="166688" y="608013"/>
            <a:ext cx="8007350" cy="507831"/>
          </a:xfrm>
          <a:prstGeom prst="rect">
            <a:avLst/>
          </a:prstGeom>
          <a:noFill/>
          <a:ln w="9525">
            <a:noFill/>
            <a:miter lim="800000"/>
            <a:headEnd/>
            <a:tailEnd/>
          </a:ln>
        </p:spPr>
        <p:txBody>
          <a:bodyPr>
            <a:spAutoFit/>
          </a:bodyPr>
          <a:lstStyle/>
          <a:p>
            <a:pPr lvl="1">
              <a:lnSpc>
                <a:spcPct val="150000"/>
              </a:lnSpc>
              <a:buFontTx/>
              <a:buBlip>
                <a:blip r:embed="rId3"/>
              </a:buBlip>
            </a:pPr>
            <a:r>
              <a:rPr lang="zh-CN" altLang="en-US" dirty="0">
                <a:solidFill>
                  <a:srgbClr val="000000"/>
                </a:solidFill>
                <a:latin typeface="Verdana" pitchFamily="34" charset="0"/>
                <a:ea typeface="微软雅黑" pitchFamily="34" charset="-122"/>
              </a:rPr>
              <a:t>  目前已经形成</a:t>
            </a:r>
            <a:r>
              <a:rPr lang="zh-CN" altLang="en-US" dirty="0" smtClean="0">
                <a:solidFill>
                  <a:srgbClr val="000000"/>
                </a:solidFill>
                <a:latin typeface="Verdana" pitchFamily="34" charset="0"/>
                <a:ea typeface="微软雅黑" pitchFamily="34" charset="-122"/>
              </a:rPr>
              <a:t>了</a:t>
            </a:r>
            <a:r>
              <a:rPr lang="en-US" altLang="zh-CN" b="1" dirty="0" smtClean="0">
                <a:solidFill>
                  <a:srgbClr val="E60012"/>
                </a:solidFill>
                <a:latin typeface="Verdana" pitchFamily="34" charset="0"/>
                <a:ea typeface="微软雅黑" pitchFamily="34" charset="-122"/>
              </a:rPr>
              <a:t>170</a:t>
            </a:r>
            <a:r>
              <a:rPr lang="zh-CN" altLang="en-US" b="1" dirty="0" smtClean="0">
                <a:solidFill>
                  <a:srgbClr val="E60012"/>
                </a:solidFill>
                <a:latin typeface="Verdana" pitchFamily="34" charset="0"/>
                <a:ea typeface="微软雅黑" pitchFamily="34" charset="-122"/>
              </a:rPr>
              <a:t>人</a:t>
            </a:r>
            <a:r>
              <a:rPr lang="zh-CN" altLang="en-US" dirty="0">
                <a:solidFill>
                  <a:srgbClr val="000000"/>
                </a:solidFill>
                <a:latin typeface="Verdana" pitchFamily="34" charset="0"/>
                <a:ea typeface="微软雅黑" pitchFamily="34" charset="-122"/>
              </a:rPr>
              <a:t>的团队</a:t>
            </a:r>
            <a:endParaRPr lang="zh-CN" altLang="en-US" sz="1600" dirty="0"/>
          </a:p>
        </p:txBody>
      </p:sp>
      <p:graphicFrame>
        <p:nvGraphicFramePr>
          <p:cNvPr id="11" name="图表 1"/>
          <p:cNvGraphicFramePr>
            <a:graphicFrameLocks/>
          </p:cNvGraphicFramePr>
          <p:nvPr/>
        </p:nvGraphicFramePr>
        <p:xfrm>
          <a:off x="647700" y="1419225"/>
          <a:ext cx="7734300" cy="4810125"/>
        </p:xfrm>
        <a:graphic>
          <a:graphicData uri="http://schemas.openxmlformats.org/presentationml/2006/ole">
            <p:oleObj spid="_x0000_s88066" name="Worksheet" r:id="rId4" imgW="7734300" imgH="4810125" progId="Excel.Sheet.8">
              <p:embed/>
            </p:oleObj>
          </a:graphicData>
        </a:graphic>
      </p:graphicFrame>
      <p:sp>
        <p:nvSpPr>
          <p:cNvPr id="12" name="矩形 3"/>
          <p:cNvSpPr>
            <a:spLocks noChangeArrowheads="1"/>
          </p:cNvSpPr>
          <p:nvPr/>
        </p:nvSpPr>
        <p:spPr bwMode="auto">
          <a:xfrm>
            <a:off x="223838" y="239713"/>
            <a:ext cx="4572000" cy="457200"/>
          </a:xfrm>
          <a:prstGeom prst="rect">
            <a:avLst/>
          </a:prstGeom>
          <a:noFill/>
          <a:ln w="9525">
            <a:noFill/>
            <a:miter lim="800000"/>
            <a:headEnd/>
            <a:tailEnd/>
          </a:ln>
        </p:spPr>
        <p:txBody>
          <a:bodyPr>
            <a:spAutoFit/>
          </a:bodyPr>
          <a:lstStyle/>
          <a:p>
            <a:r>
              <a:rPr lang="zh-CN" altLang="en-US" sz="2400" b="1" dirty="0" smtClean="0">
                <a:latin typeface="微软雅黑" pitchFamily="34" charset="-122"/>
                <a:ea typeface="微软雅黑" pitchFamily="34" charset="-122"/>
              </a:rPr>
              <a:t>团队建设</a:t>
            </a:r>
            <a:endParaRPr lang="zh-CN" altLang="en-US" sz="2400" b="1" dirty="0">
              <a:latin typeface="微软雅黑" pitchFamily="34" charset="-122"/>
              <a:ea typeface="微软雅黑" pitchFamily="34" charset="-122"/>
            </a:endParaRPr>
          </a:p>
        </p:txBody>
      </p:sp>
    </p:spTree>
    <p:extLst>
      <p:ext uri="{BB962C8B-B14F-4D97-AF65-F5344CB8AC3E}">
        <p14:creationId xmlns:p14="http://schemas.microsoft.com/office/powerpoint/2010/main" xmlns="" val="31984641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4"/>
          <p:cNvSpPr>
            <a:spLocks noChangeArrowheads="1"/>
          </p:cNvSpPr>
          <p:nvPr/>
        </p:nvSpPr>
        <p:spPr bwMode="auto">
          <a:xfrm>
            <a:off x="-173038" y="3717925"/>
            <a:ext cx="6777038" cy="2657475"/>
          </a:xfrm>
          <a:prstGeom prst="rect">
            <a:avLst/>
          </a:prstGeom>
          <a:noFill/>
          <a:ln w="9525">
            <a:noFill/>
            <a:miter lim="800000"/>
            <a:headEnd/>
            <a:tailEnd/>
          </a:ln>
        </p:spPr>
        <p:txBody>
          <a:bodyPr>
            <a:spAutoFit/>
          </a:bodyPr>
          <a:lstStyle/>
          <a:p>
            <a:pPr marL="342900" indent="-342900">
              <a:lnSpc>
                <a:spcPct val="150000"/>
              </a:lnSpc>
            </a:pPr>
            <a:endParaRPr lang="zh-CN" altLang="zh-CN" sz="1000" dirty="0">
              <a:latin typeface="黑体" pitchFamily="2" charset="-122"/>
              <a:ea typeface="黑体" pitchFamily="2" charset="-122"/>
            </a:endParaRPr>
          </a:p>
          <a:p>
            <a:pPr lvl="1">
              <a:lnSpc>
                <a:spcPct val="150000"/>
              </a:lnSpc>
            </a:pPr>
            <a:endParaRPr lang="en-US" altLang="zh-CN" sz="1000" dirty="0">
              <a:solidFill>
                <a:srgbClr val="000000"/>
              </a:solidFill>
              <a:latin typeface="Verdana" pitchFamily="34" charset="0"/>
            </a:endParaRPr>
          </a:p>
          <a:p>
            <a:pPr lvl="1">
              <a:lnSpc>
                <a:spcPct val="150000"/>
              </a:lnSpc>
              <a:buFontTx/>
              <a:buBlip>
                <a:blip r:embed="rId2"/>
              </a:buBlip>
            </a:pPr>
            <a:r>
              <a:rPr lang="zh-CN" altLang="en-US" dirty="0">
                <a:solidFill>
                  <a:srgbClr val="000000"/>
                </a:solidFill>
                <a:latin typeface="微软雅黑" pitchFamily="34" charset="-122"/>
                <a:ea typeface="微软雅黑" pitchFamily="34" charset="-122"/>
              </a:rPr>
              <a:t>  注册资金：</a:t>
            </a:r>
            <a:r>
              <a:rPr lang="en-US" altLang="zh-CN" dirty="0">
                <a:solidFill>
                  <a:srgbClr val="000000"/>
                </a:solidFill>
                <a:latin typeface="微软雅黑" pitchFamily="34" charset="-122"/>
                <a:ea typeface="微软雅黑" pitchFamily="34" charset="-122"/>
              </a:rPr>
              <a:t>1000</a:t>
            </a:r>
            <a:r>
              <a:rPr lang="zh-CN" altLang="en-US" dirty="0">
                <a:solidFill>
                  <a:srgbClr val="000000"/>
                </a:solidFill>
                <a:latin typeface="微软雅黑" pitchFamily="34" charset="-122"/>
                <a:ea typeface="微软雅黑" pitchFamily="34" charset="-122"/>
              </a:rPr>
              <a:t>万</a:t>
            </a:r>
            <a:endParaRPr lang="en-US" altLang="zh-CN" dirty="0">
              <a:solidFill>
                <a:srgbClr val="000000"/>
              </a:solidFill>
              <a:latin typeface="微软雅黑" pitchFamily="34" charset="-122"/>
              <a:ea typeface="微软雅黑" pitchFamily="34" charset="-122"/>
            </a:endParaRPr>
          </a:p>
          <a:p>
            <a:pPr lvl="1">
              <a:lnSpc>
                <a:spcPct val="150000"/>
              </a:lnSpc>
              <a:buFontTx/>
              <a:buBlip>
                <a:blip r:embed="rId2"/>
              </a:buBlip>
            </a:pPr>
            <a:r>
              <a:rPr lang="zh-CN" altLang="en-US" dirty="0">
                <a:solidFill>
                  <a:srgbClr val="000000"/>
                </a:solidFill>
                <a:latin typeface="微软雅黑" pitchFamily="34" charset="-122"/>
                <a:ea typeface="微软雅黑" pitchFamily="34" charset="-122"/>
              </a:rPr>
              <a:t>  运营资金：</a:t>
            </a:r>
            <a:r>
              <a:rPr lang="en-US" altLang="zh-CN" dirty="0">
                <a:solidFill>
                  <a:srgbClr val="000000"/>
                </a:solidFill>
                <a:latin typeface="微软雅黑" pitchFamily="34" charset="-122"/>
                <a:ea typeface="微软雅黑" pitchFamily="34" charset="-122"/>
              </a:rPr>
              <a:t>2000</a:t>
            </a:r>
            <a:r>
              <a:rPr lang="zh-CN" altLang="en-US" dirty="0">
                <a:solidFill>
                  <a:srgbClr val="000000"/>
                </a:solidFill>
                <a:latin typeface="微软雅黑" pitchFamily="34" charset="-122"/>
                <a:ea typeface="微软雅黑" pitchFamily="34" charset="-122"/>
              </a:rPr>
              <a:t>万</a:t>
            </a:r>
            <a:endParaRPr lang="en-US" altLang="zh-CN" dirty="0">
              <a:solidFill>
                <a:srgbClr val="000000"/>
              </a:solidFill>
              <a:latin typeface="微软雅黑" pitchFamily="34" charset="-122"/>
              <a:ea typeface="微软雅黑" pitchFamily="34" charset="-122"/>
            </a:endParaRPr>
          </a:p>
          <a:p>
            <a:pPr lvl="1">
              <a:lnSpc>
                <a:spcPct val="150000"/>
              </a:lnSpc>
              <a:buFontTx/>
              <a:buBlip>
                <a:blip r:embed="rId2"/>
              </a:buBlip>
            </a:pPr>
            <a:r>
              <a:rPr lang="zh-CN" altLang="en-US" dirty="0">
                <a:solidFill>
                  <a:srgbClr val="000000"/>
                </a:solidFill>
                <a:latin typeface="微软雅黑" pitchFamily="34" charset="-122"/>
                <a:ea typeface="微软雅黑" pitchFamily="34" charset="-122"/>
              </a:rPr>
              <a:t>  研发资金：</a:t>
            </a:r>
            <a:r>
              <a:rPr lang="en-US" altLang="zh-CN" dirty="0">
                <a:solidFill>
                  <a:srgbClr val="000000"/>
                </a:solidFill>
                <a:latin typeface="微软雅黑" pitchFamily="34" charset="-122"/>
                <a:ea typeface="微软雅黑" pitchFamily="34" charset="-122"/>
              </a:rPr>
              <a:t>500</a:t>
            </a:r>
            <a:r>
              <a:rPr lang="zh-CN" altLang="en-US" dirty="0">
                <a:solidFill>
                  <a:srgbClr val="000000"/>
                </a:solidFill>
                <a:latin typeface="微软雅黑" pitchFamily="34" charset="-122"/>
                <a:ea typeface="微软雅黑" pitchFamily="34" charset="-122"/>
              </a:rPr>
              <a:t>万</a:t>
            </a:r>
            <a:r>
              <a:rPr lang="en-US" altLang="zh-CN" dirty="0">
                <a:solidFill>
                  <a:srgbClr val="000000"/>
                </a:solidFill>
                <a:latin typeface="微软雅黑" pitchFamily="34" charset="-122"/>
                <a:ea typeface="微软雅黑" pitchFamily="34" charset="-122"/>
              </a:rPr>
              <a:t> </a:t>
            </a:r>
          </a:p>
          <a:p>
            <a:pPr lvl="1">
              <a:lnSpc>
                <a:spcPct val="150000"/>
              </a:lnSpc>
              <a:buFontTx/>
              <a:buBlip>
                <a:blip r:embed="rId2"/>
              </a:buBlip>
            </a:pPr>
            <a:r>
              <a:rPr lang="zh-CN" altLang="en-US" dirty="0">
                <a:solidFill>
                  <a:srgbClr val="000000"/>
                </a:solidFill>
                <a:latin typeface="微软雅黑" pitchFamily="34" charset="-122"/>
                <a:ea typeface="微软雅黑" pitchFamily="34" charset="-122"/>
              </a:rPr>
              <a:t>  基建资金：</a:t>
            </a:r>
            <a:r>
              <a:rPr lang="en-US" altLang="zh-CN" dirty="0">
                <a:solidFill>
                  <a:srgbClr val="000000"/>
                </a:solidFill>
                <a:latin typeface="微软雅黑" pitchFamily="34" charset="-122"/>
                <a:ea typeface="微软雅黑" pitchFamily="34" charset="-122"/>
              </a:rPr>
              <a:t>1.5</a:t>
            </a:r>
            <a:r>
              <a:rPr lang="zh-CN" altLang="en-US" dirty="0">
                <a:solidFill>
                  <a:srgbClr val="000000"/>
                </a:solidFill>
                <a:latin typeface="微软雅黑" pitchFamily="34" charset="-122"/>
                <a:ea typeface="微软雅黑" pitchFamily="34" charset="-122"/>
              </a:rPr>
              <a:t>亿购置新媒体产业基地</a:t>
            </a:r>
            <a:endParaRPr lang="en-US" altLang="zh-CN" dirty="0">
              <a:solidFill>
                <a:srgbClr val="000000"/>
              </a:solidFill>
              <a:latin typeface="微软雅黑" pitchFamily="34" charset="-122"/>
              <a:ea typeface="微软雅黑" pitchFamily="34" charset="-122"/>
            </a:endParaRPr>
          </a:p>
          <a:p>
            <a:pPr lvl="1">
              <a:lnSpc>
                <a:spcPct val="150000"/>
              </a:lnSpc>
              <a:buFont typeface="Wingdings" pitchFamily="2" charset="2"/>
              <a:buChar char="l"/>
            </a:pPr>
            <a:endParaRPr lang="zh-CN" altLang="en-US" sz="2000" dirty="0">
              <a:solidFill>
                <a:srgbClr val="000000"/>
              </a:solidFill>
              <a:latin typeface="微软雅黑" pitchFamily="34" charset="-122"/>
              <a:ea typeface="微软雅黑" pitchFamily="34" charset="-122"/>
            </a:endParaRPr>
          </a:p>
        </p:txBody>
      </p:sp>
      <p:pic>
        <p:nvPicPr>
          <p:cNvPr id="11" name="Picture 2" descr="C:\Documents and Settings\Administrator\桌面\新建文件夹\IMG_5472.JPG"/>
          <p:cNvPicPr>
            <a:picLocks noChangeAspect="1" noChangeArrowheads="1"/>
          </p:cNvPicPr>
          <p:nvPr/>
        </p:nvPicPr>
        <p:blipFill>
          <a:blip r:embed="rId3" cstate="print"/>
          <a:srcRect/>
          <a:stretch>
            <a:fillRect/>
          </a:stretch>
        </p:blipFill>
        <p:spPr bwMode="auto">
          <a:xfrm>
            <a:off x="3079750" y="1506538"/>
            <a:ext cx="5695950" cy="3797300"/>
          </a:xfrm>
          <a:prstGeom prst="rect">
            <a:avLst/>
          </a:prstGeom>
          <a:noFill/>
          <a:ln w="9525">
            <a:noFill/>
            <a:miter lim="800000"/>
            <a:headEnd/>
            <a:tailEnd/>
          </a:ln>
          <a:effectLst>
            <a:outerShdw dist="139700" dir="2700000" algn="tl" rotWithShape="0">
              <a:srgbClr val="333333">
                <a:alpha val="64998"/>
              </a:srgbClr>
            </a:outerShdw>
          </a:effectLst>
        </p:spPr>
      </p:pic>
      <p:sp>
        <p:nvSpPr>
          <p:cNvPr id="12" name="矩形 3"/>
          <p:cNvSpPr>
            <a:spLocks noChangeArrowheads="1"/>
          </p:cNvSpPr>
          <p:nvPr/>
        </p:nvSpPr>
        <p:spPr bwMode="auto">
          <a:xfrm>
            <a:off x="250825" y="242888"/>
            <a:ext cx="2447925" cy="420687"/>
          </a:xfrm>
          <a:prstGeom prst="rect">
            <a:avLst/>
          </a:prstGeom>
          <a:noFill/>
          <a:ln w="9525">
            <a:noFill/>
            <a:miter lim="800000"/>
            <a:headEnd/>
            <a:tailEnd/>
          </a:ln>
        </p:spPr>
        <p:txBody>
          <a:bodyPr wrap="none">
            <a:spAutoFit/>
          </a:bodyPr>
          <a:lstStyle/>
          <a:p>
            <a:pPr defTabSz="1244600">
              <a:lnSpc>
                <a:spcPct val="90000"/>
              </a:lnSpc>
              <a:spcAft>
                <a:spcPct val="35000"/>
              </a:spcAft>
            </a:pPr>
            <a:r>
              <a:rPr lang="zh-CN" altLang="en-US" sz="2400" b="1" dirty="0">
                <a:latin typeface="微软雅黑" pitchFamily="34" charset="-122"/>
                <a:ea typeface="微软雅黑" pitchFamily="34" charset="-122"/>
              </a:rPr>
              <a:t>办公区</a:t>
            </a:r>
            <a:r>
              <a:rPr lang="en-US" altLang="zh-CN" sz="2400" b="1" dirty="0">
                <a:latin typeface="微软雅黑" pitchFamily="34" charset="-122"/>
                <a:ea typeface="微软雅黑" pitchFamily="34" charset="-122"/>
              </a:rPr>
              <a:t>/</a:t>
            </a:r>
            <a:r>
              <a:rPr lang="zh-CN" altLang="en-US" sz="2400" b="1" dirty="0">
                <a:latin typeface="微软雅黑" pitchFamily="34" charset="-122"/>
                <a:ea typeface="微软雅黑" pitchFamily="34" charset="-122"/>
              </a:rPr>
              <a:t>资金投入</a:t>
            </a:r>
          </a:p>
        </p:txBody>
      </p:sp>
      <p:sp>
        <p:nvSpPr>
          <p:cNvPr id="13" name="矩形 11"/>
          <p:cNvSpPr>
            <a:spLocks noChangeArrowheads="1"/>
          </p:cNvSpPr>
          <p:nvPr/>
        </p:nvSpPr>
        <p:spPr bwMode="auto">
          <a:xfrm>
            <a:off x="-30163" y="576263"/>
            <a:ext cx="8007351" cy="504825"/>
          </a:xfrm>
          <a:prstGeom prst="rect">
            <a:avLst/>
          </a:prstGeom>
          <a:noFill/>
          <a:ln w="9525">
            <a:noFill/>
            <a:miter lim="800000"/>
            <a:headEnd/>
            <a:tailEnd/>
          </a:ln>
        </p:spPr>
        <p:txBody>
          <a:bodyPr>
            <a:spAutoFit/>
          </a:bodyPr>
          <a:lstStyle/>
          <a:p>
            <a:pPr lvl="1">
              <a:lnSpc>
                <a:spcPct val="150000"/>
              </a:lnSpc>
              <a:buFontTx/>
              <a:buBlip>
                <a:blip r:embed="rId2"/>
              </a:buBlip>
            </a:pPr>
            <a:r>
              <a:rPr lang="zh-CN" altLang="en-US" dirty="0">
                <a:latin typeface="微软雅黑" pitchFamily="34" charset="-122"/>
                <a:ea typeface="微软雅黑" pitchFamily="34" charset="-122"/>
              </a:rPr>
              <a:t>  </a:t>
            </a:r>
            <a:r>
              <a:rPr lang="zh-CN" altLang="en-US" b="1" dirty="0">
                <a:latin typeface="微软雅黑" pitchFamily="34" charset="-122"/>
                <a:ea typeface="微软雅黑" pitchFamily="34" charset="-122"/>
              </a:rPr>
              <a:t> 投入巨资支持新媒体产业</a:t>
            </a:r>
            <a:endParaRPr lang="zh-CN" altLang="en-US" dirty="0">
              <a:solidFill>
                <a:srgbClr val="000000"/>
              </a:solidFill>
              <a:latin typeface="微软雅黑" pitchFamily="34" charset="-122"/>
              <a:ea typeface="微软雅黑" pitchFamily="34" charset="-122"/>
            </a:endParaRPr>
          </a:p>
        </p:txBody>
      </p:sp>
    </p:spTree>
    <p:extLst>
      <p:ext uri="{BB962C8B-B14F-4D97-AF65-F5344CB8AC3E}">
        <p14:creationId xmlns="" xmlns:p14="http://schemas.microsoft.com/office/powerpoint/2010/main" val="31984641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标注 1"/>
          <p:cNvSpPr>
            <a:spLocks noChangeArrowheads="1"/>
          </p:cNvSpPr>
          <p:nvPr/>
        </p:nvSpPr>
        <p:spPr bwMode="auto">
          <a:xfrm>
            <a:off x="4258195" y="2000239"/>
            <a:ext cx="4100019" cy="714381"/>
          </a:xfrm>
          <a:prstGeom prst="wedgeRectCallout">
            <a:avLst>
              <a:gd name="adj1" fmla="val -67426"/>
              <a:gd name="adj2" fmla="val 55319"/>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chemeClr val="bg1"/>
                </a:solidFill>
                <a:latin typeface="微软雅黑" pitchFamily="34" charset="-122"/>
                <a:ea typeface="微软雅黑" pitchFamily="34" charset="-122"/>
              </a:rPr>
              <a:t>中国广播网介绍</a:t>
            </a:r>
          </a:p>
        </p:txBody>
      </p:sp>
      <p:sp>
        <p:nvSpPr>
          <p:cNvPr id="5124" name="矩形标注 2"/>
          <p:cNvSpPr>
            <a:spLocks noChangeArrowheads="1"/>
          </p:cNvSpPr>
          <p:nvPr/>
        </p:nvSpPr>
        <p:spPr bwMode="auto">
          <a:xfrm>
            <a:off x="4286248" y="2928935"/>
            <a:ext cx="4071966" cy="714380"/>
          </a:xfrm>
          <a:prstGeom prst="wedgeRectCallout">
            <a:avLst>
              <a:gd name="adj1" fmla="val -59528"/>
              <a:gd name="adj2" fmla="val 14255"/>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rgbClr val="FF0000"/>
                </a:solidFill>
                <a:latin typeface="微软雅黑" pitchFamily="34" charset="-122"/>
                <a:ea typeface="微软雅黑" pitchFamily="34" charset="-122"/>
              </a:rPr>
              <a:t>广告服务全面启动</a:t>
            </a:r>
          </a:p>
        </p:txBody>
      </p:sp>
      <p:sp>
        <p:nvSpPr>
          <p:cNvPr id="11" name="矩形标注 3"/>
          <p:cNvSpPr>
            <a:spLocks noChangeArrowheads="1"/>
          </p:cNvSpPr>
          <p:nvPr/>
        </p:nvSpPr>
        <p:spPr bwMode="auto">
          <a:xfrm>
            <a:off x="4286248" y="3929066"/>
            <a:ext cx="4071966" cy="714380"/>
          </a:xfrm>
          <a:prstGeom prst="wedgeRectCallout">
            <a:avLst>
              <a:gd name="adj1" fmla="val -67426"/>
              <a:gd name="adj2" fmla="val -47343"/>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chemeClr val="bg1"/>
                </a:solidFill>
                <a:latin typeface="微软雅黑" pitchFamily="34" charset="-122"/>
                <a:ea typeface="微软雅黑" pitchFamily="34" charset="-122"/>
              </a:rPr>
              <a:t>广告产品及价格展示</a:t>
            </a:r>
          </a:p>
        </p:txBody>
      </p:sp>
      <p:sp>
        <p:nvSpPr>
          <p:cNvPr id="9" name="矩形 8"/>
          <p:cNvSpPr/>
          <p:nvPr/>
        </p:nvSpPr>
        <p:spPr>
          <a:xfrm>
            <a:off x="465834" y="428604"/>
            <a:ext cx="3106034" cy="584775"/>
          </a:xfrm>
          <a:prstGeom prst="rect">
            <a:avLst/>
          </a:prstGeom>
        </p:spPr>
        <p:txBody>
          <a:bodyPr wrap="square">
            <a:spAutoFit/>
          </a:bodyPr>
          <a:lstStyle/>
          <a:p>
            <a:r>
              <a:rPr lang="zh-CN" altLang="en-US" sz="3200" b="1" dirty="0" smtClean="0">
                <a:latin typeface="微软雅黑" pitchFamily="34" charset="-122"/>
                <a:ea typeface="微软雅黑" pitchFamily="34" charset="-122"/>
              </a:rPr>
              <a:t>目    录</a:t>
            </a:r>
            <a:endParaRPr lang="en-US" altLang="zh-CN" sz="3200" b="1" dirty="0">
              <a:latin typeface="微软雅黑" pitchFamily="34" charset="-122"/>
              <a:ea typeface="微软雅黑" pitchFamily="34" charset="-122"/>
            </a:endParaRPr>
          </a:p>
        </p:txBody>
      </p:sp>
      <p:sp>
        <p:nvSpPr>
          <p:cNvPr id="12" name="矩形标注 3"/>
          <p:cNvSpPr>
            <a:spLocks noChangeArrowheads="1"/>
          </p:cNvSpPr>
          <p:nvPr/>
        </p:nvSpPr>
        <p:spPr bwMode="auto">
          <a:xfrm>
            <a:off x="4286248" y="4929198"/>
            <a:ext cx="4071966" cy="785818"/>
          </a:xfrm>
          <a:prstGeom prst="wedgeRectCallout">
            <a:avLst>
              <a:gd name="adj1" fmla="val -67903"/>
              <a:gd name="adj2" fmla="val -65881"/>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zh-CN" altLang="en-US" sz="3200" b="1" baseline="-25000" dirty="0" smtClean="0">
                <a:solidFill>
                  <a:prstClr val="white"/>
                </a:solidFill>
                <a:latin typeface="微软雅黑" pitchFamily="34" charset="-122"/>
                <a:ea typeface="微软雅黑" pitchFamily="34" charset="-122"/>
              </a:rPr>
              <a:t>附件：网络广告市场规模及新媒体其他业务概况简介</a:t>
            </a:r>
          </a:p>
        </p:txBody>
      </p:sp>
      <p:pic>
        <p:nvPicPr>
          <p:cNvPr id="87042" name="Picture 2"/>
          <p:cNvPicPr>
            <a:picLocks noChangeAspect="1" noChangeArrowheads="1"/>
          </p:cNvPicPr>
          <p:nvPr/>
        </p:nvPicPr>
        <p:blipFill>
          <a:blip r:embed="rId2" cstate="print"/>
          <a:srcRect/>
          <a:stretch>
            <a:fillRect/>
          </a:stretch>
        </p:blipFill>
        <p:spPr bwMode="auto">
          <a:xfrm>
            <a:off x="539552" y="3164197"/>
            <a:ext cx="3456384" cy="1344923"/>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 xmlns:p14="http://schemas.microsoft.com/office/powerpoint/2010/main" val="2442659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5123"/>
                                        </p:tgtEl>
                                      </p:cBhvr>
                                    </p:animEffect>
                                    <p:set>
                                      <p:cBhvr>
                                        <p:cTn id="7" dur="1" fill="hold">
                                          <p:stCondLst>
                                            <p:cond delay="499"/>
                                          </p:stCondLst>
                                        </p:cTn>
                                        <p:tgtEl>
                                          <p:spTgt spid="5123"/>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par>
                                <p:cTn id="11" presetID="3" presetClass="exit" presetSubtype="10" fill="hold" grpId="0" nodeType="withEffect">
                                  <p:stCondLst>
                                    <p:cond delay="0"/>
                                  </p:stCondLst>
                                  <p:childTnLst>
                                    <p:animEffect transition="out" filter="blinds(horizontal)">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AutoShape 11"/>
          <p:cNvSpPr>
            <a:spLocks noChangeArrowheads="1"/>
          </p:cNvSpPr>
          <p:nvPr/>
        </p:nvSpPr>
        <p:spPr bwMode="gray">
          <a:xfrm>
            <a:off x="428596" y="1643050"/>
            <a:ext cx="7786742" cy="4500594"/>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eaLnBrk="1" hangingPunct="1">
              <a:defRPr/>
            </a:pPr>
            <a:endParaRPr lang="zh-CN" altLang="en-US" b="0">
              <a:solidFill>
                <a:schemeClr val="tx1"/>
              </a:solidFill>
              <a:latin typeface="Arial" charset="0"/>
              <a:ea typeface="宋体" pitchFamily="2" charset="-122"/>
            </a:endParaRPr>
          </a:p>
        </p:txBody>
      </p:sp>
      <p:pic>
        <p:nvPicPr>
          <p:cNvPr id="229" name="Picture 9" descr="2_57235178_diary"/>
          <p:cNvPicPr>
            <a:picLocks noChangeAspect="1" noChangeArrowheads="1"/>
          </p:cNvPicPr>
          <p:nvPr/>
        </p:nvPicPr>
        <p:blipFill>
          <a:blip r:embed="rId2" cstate="print"/>
          <a:srcRect/>
          <a:stretch>
            <a:fillRect/>
          </a:stretch>
        </p:blipFill>
        <p:spPr bwMode="auto">
          <a:xfrm>
            <a:off x="6429388" y="4286256"/>
            <a:ext cx="1643074" cy="1698046"/>
          </a:xfrm>
          <a:prstGeom prst="rect">
            <a:avLst/>
          </a:prstGeom>
          <a:ln>
            <a:noFill/>
          </a:ln>
          <a:effectLst>
            <a:softEdge rad="112500"/>
          </a:effectLst>
        </p:spPr>
      </p:pic>
      <p:sp>
        <p:nvSpPr>
          <p:cNvPr id="230" name="TextBox 229"/>
          <p:cNvSpPr txBox="1"/>
          <p:nvPr/>
        </p:nvSpPr>
        <p:spPr>
          <a:xfrm>
            <a:off x="785786" y="1854537"/>
            <a:ext cx="7000924" cy="4108817"/>
          </a:xfrm>
          <a:prstGeom prst="rect">
            <a:avLst/>
          </a:prstGeom>
          <a:noFill/>
        </p:spPr>
        <p:txBody>
          <a:bodyPr wrap="square" rtlCol="0">
            <a:spAutoFit/>
          </a:bodyPr>
          <a:lstStyle/>
          <a:p>
            <a:pPr marL="342900" indent="-342900">
              <a:lnSpc>
                <a:spcPct val="150000"/>
              </a:lnSpc>
            </a:pPr>
            <a:r>
              <a:rPr lang="zh-CN" altLang="en-US" b="1" dirty="0" smtClean="0">
                <a:latin typeface="微软雅黑" pitchFamily="34" charset="-122"/>
                <a:ea typeface="微软雅黑" pitchFamily="34" charset="-122"/>
              </a:rPr>
              <a:t>一、广告商投放增值，排名大幅上升</a:t>
            </a:r>
            <a:endParaRPr lang="zh-CN" altLang="en-US" dirty="0" smtClean="0">
              <a:latin typeface="微软雅黑" pitchFamily="34" charset="-122"/>
              <a:ea typeface="微软雅黑" pitchFamily="34" charset="-122"/>
            </a:endParaRPr>
          </a:p>
          <a:p>
            <a:pPr marL="342900" indent="-342900">
              <a:lnSpc>
                <a:spcPct val="150000"/>
              </a:lnSpc>
            </a:pPr>
            <a:r>
              <a:rPr lang="en-US" altLang="zh-CN" dirty="0" smtClean="0">
                <a:latin typeface="微软雅黑" pitchFamily="34" charset="-122"/>
                <a:ea typeface="微软雅黑" pitchFamily="34" charset="-122"/>
              </a:rPr>
              <a:t>           2012</a:t>
            </a:r>
            <a:r>
              <a:rPr lang="zh-CN" altLang="en-US" dirty="0" smtClean="0">
                <a:latin typeface="微软雅黑" pitchFamily="34" charset="-122"/>
                <a:ea typeface="微软雅黑" pitchFamily="34" charset="-122"/>
              </a:rPr>
              <a:t>年，中国广播网继续从内容和技术两方面狠下功夫，页面有效点击率从每天</a:t>
            </a:r>
            <a:r>
              <a:rPr lang="en-US" altLang="zh-CN" dirty="0" smtClean="0">
                <a:latin typeface="微软雅黑" pitchFamily="34" charset="-122"/>
                <a:ea typeface="微软雅黑" pitchFamily="34" charset="-122"/>
              </a:rPr>
              <a:t>300</a:t>
            </a:r>
            <a:r>
              <a:rPr lang="zh-CN" altLang="en-US" dirty="0" smtClean="0">
                <a:latin typeface="微软雅黑" pitchFamily="34" charset="-122"/>
                <a:ea typeface="微软雅黑" pitchFamily="34" charset="-122"/>
              </a:rPr>
              <a:t>万提升到</a:t>
            </a:r>
            <a:r>
              <a:rPr lang="en-US" altLang="zh-CN" dirty="0" smtClean="0">
                <a:latin typeface="微软雅黑" pitchFamily="34" charset="-122"/>
                <a:ea typeface="微软雅黑" pitchFamily="34" charset="-122"/>
              </a:rPr>
              <a:t>450</a:t>
            </a:r>
            <a:r>
              <a:rPr lang="zh-CN" altLang="en-US" dirty="0" smtClean="0">
                <a:latin typeface="微软雅黑" pitchFamily="34" charset="-122"/>
                <a:ea typeface="微软雅黑" pitchFamily="34" charset="-122"/>
              </a:rPr>
              <a:t>万，网站</a:t>
            </a:r>
            <a:r>
              <a:rPr lang="en-US" altLang="zh-CN" dirty="0" smtClean="0">
                <a:latin typeface="微软雅黑" pitchFamily="34" charset="-122"/>
                <a:ea typeface="微软雅黑" pitchFamily="34" charset="-122"/>
              </a:rPr>
              <a:t>ALEX</a:t>
            </a:r>
            <a:r>
              <a:rPr lang="zh-CN" altLang="en-US" dirty="0" smtClean="0">
                <a:latin typeface="微软雅黑" pitchFamily="34" charset="-122"/>
                <a:ea typeface="微软雅黑" pitchFamily="34" charset="-122"/>
              </a:rPr>
              <a:t>排名由去年底的</a:t>
            </a:r>
            <a:r>
              <a:rPr lang="en-US" altLang="zh-CN" dirty="0" smtClean="0">
                <a:latin typeface="微软雅黑" pitchFamily="34" charset="-122"/>
                <a:ea typeface="微软雅黑" pitchFamily="34" charset="-122"/>
              </a:rPr>
              <a:t>1280</a:t>
            </a:r>
            <a:r>
              <a:rPr lang="zh-CN" altLang="en-US" dirty="0" smtClean="0">
                <a:latin typeface="微软雅黑" pitchFamily="34" charset="-122"/>
                <a:ea typeface="微软雅黑" pitchFamily="34" charset="-122"/>
              </a:rPr>
              <a:t>多名进入到</a:t>
            </a:r>
            <a:r>
              <a:rPr lang="en-US" altLang="zh-CN" dirty="0" smtClean="0">
                <a:latin typeface="微软雅黑" pitchFamily="34" charset="-122"/>
                <a:ea typeface="微软雅黑" pitchFamily="34" charset="-122"/>
              </a:rPr>
              <a:t>700</a:t>
            </a:r>
            <a:r>
              <a:rPr lang="zh-CN" altLang="en-US" dirty="0" smtClean="0">
                <a:latin typeface="微软雅黑" pitchFamily="34" charset="-122"/>
                <a:ea typeface="微软雅黑" pitchFamily="34" charset="-122"/>
              </a:rPr>
              <a:t>多名，网站影响力不断提升。</a:t>
            </a:r>
            <a:endParaRPr lang="zh-CN" altLang="en-US" b="1" dirty="0" smtClean="0">
              <a:latin typeface="微软雅黑" pitchFamily="34" charset="-122"/>
              <a:ea typeface="微软雅黑" pitchFamily="34" charset="-122"/>
            </a:endParaRPr>
          </a:p>
          <a:p>
            <a:pPr marL="342900" indent="-342900">
              <a:lnSpc>
                <a:spcPct val="150000"/>
              </a:lnSpc>
            </a:pPr>
            <a:endParaRPr lang="en-US" altLang="zh-CN" b="1" dirty="0" smtClean="0">
              <a:latin typeface="微软雅黑" pitchFamily="34" charset="-122"/>
              <a:ea typeface="微软雅黑" pitchFamily="34" charset="-122"/>
            </a:endParaRPr>
          </a:p>
          <a:p>
            <a:pPr marL="342900" indent="-342900">
              <a:lnSpc>
                <a:spcPct val="150000"/>
              </a:lnSpc>
            </a:pPr>
            <a:r>
              <a:rPr lang="zh-CN" altLang="en-US" b="1" dirty="0" smtClean="0">
                <a:latin typeface="微软雅黑" pitchFamily="34" charset="-122"/>
                <a:ea typeface="微软雅黑" pitchFamily="34" charset="-122"/>
              </a:rPr>
              <a:t>二、广告商监控放心，提供明细指标数据</a:t>
            </a:r>
            <a:endParaRPr lang="zh-CN" altLang="en-US" dirty="0" smtClean="0">
              <a:latin typeface="微软雅黑" pitchFamily="34" charset="-122"/>
              <a:ea typeface="微软雅黑" pitchFamily="34" charset="-122"/>
            </a:endParaRPr>
          </a:p>
          <a:p>
            <a:pPr marL="342900" indent="-342900">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、网站日均</a:t>
            </a:r>
            <a:r>
              <a:rPr lang="en-US" altLang="zh-CN" dirty="0" smtClean="0">
                <a:latin typeface="微软雅黑" pitchFamily="34" charset="-122"/>
                <a:ea typeface="微软雅黑" pitchFamily="34" charset="-122"/>
              </a:rPr>
              <a:t>PV</a:t>
            </a:r>
            <a:r>
              <a:rPr lang="zh-CN" altLang="en-US" dirty="0" smtClean="0">
                <a:latin typeface="微软雅黑" pitchFamily="34" charset="-122"/>
                <a:ea typeface="微软雅黑" pitchFamily="34" charset="-122"/>
              </a:rPr>
              <a:t>：目前数据</a:t>
            </a:r>
            <a:r>
              <a:rPr lang="en-US" altLang="zh-CN" dirty="0" smtClean="0">
                <a:latin typeface="微软雅黑" pitchFamily="34" charset="-122"/>
                <a:ea typeface="微软雅黑" pitchFamily="34" charset="-122"/>
              </a:rPr>
              <a:t>700</a:t>
            </a:r>
            <a:r>
              <a:rPr lang="zh-CN" altLang="en-US" dirty="0" smtClean="0">
                <a:latin typeface="微软雅黑" pitchFamily="34" charset="-122"/>
                <a:ea typeface="微软雅黑" pitchFamily="34" charset="-122"/>
              </a:rPr>
              <a:t>万，保持</a:t>
            </a:r>
            <a:r>
              <a:rPr lang="en-US" altLang="zh-CN" dirty="0" smtClean="0">
                <a:latin typeface="微软雅黑" pitchFamily="34" charset="-122"/>
                <a:ea typeface="微软雅黑" pitchFamily="34" charset="-122"/>
              </a:rPr>
              <a:t>20%</a:t>
            </a:r>
            <a:r>
              <a:rPr lang="zh-CN" altLang="en-US" dirty="0" smtClean="0">
                <a:latin typeface="微软雅黑" pitchFamily="34" charset="-122"/>
                <a:ea typeface="微软雅黑" pitchFamily="34" charset="-122"/>
              </a:rPr>
              <a:t>增幅</a:t>
            </a:r>
          </a:p>
          <a:p>
            <a:pPr marL="342900" indent="-342900">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、网站日均</a:t>
            </a:r>
            <a:r>
              <a:rPr lang="en-US" altLang="zh-CN" dirty="0" smtClean="0">
                <a:latin typeface="微软雅黑" pitchFamily="34" charset="-122"/>
                <a:ea typeface="微软雅黑" pitchFamily="34" charset="-122"/>
              </a:rPr>
              <a:t>UV</a:t>
            </a:r>
            <a:r>
              <a:rPr lang="zh-CN" altLang="en-US" dirty="0" smtClean="0">
                <a:latin typeface="微软雅黑" pitchFamily="34" charset="-122"/>
                <a:ea typeface="微软雅黑" pitchFamily="34" charset="-122"/>
              </a:rPr>
              <a:t>：目前数据</a:t>
            </a:r>
            <a:r>
              <a:rPr lang="en-US" altLang="zh-CN" dirty="0" smtClean="0">
                <a:latin typeface="微软雅黑" pitchFamily="34" charset="-122"/>
                <a:ea typeface="微软雅黑" pitchFamily="34" charset="-122"/>
              </a:rPr>
              <a:t>150</a:t>
            </a:r>
            <a:r>
              <a:rPr lang="zh-CN" altLang="en-US" dirty="0" smtClean="0">
                <a:latin typeface="微软雅黑" pitchFamily="34" charset="-122"/>
                <a:ea typeface="微软雅黑" pitchFamily="34" charset="-122"/>
              </a:rPr>
              <a:t>万，保持</a:t>
            </a:r>
            <a:r>
              <a:rPr lang="en-US" altLang="zh-CN" dirty="0" smtClean="0">
                <a:latin typeface="微软雅黑" pitchFamily="34" charset="-122"/>
                <a:ea typeface="微软雅黑" pitchFamily="34" charset="-122"/>
              </a:rPr>
              <a:t>10%</a:t>
            </a:r>
            <a:r>
              <a:rPr lang="zh-CN" altLang="en-US" dirty="0" smtClean="0">
                <a:latin typeface="微软雅黑" pitchFamily="34" charset="-122"/>
                <a:ea typeface="微软雅黑" pitchFamily="34" charset="-122"/>
              </a:rPr>
              <a:t>增幅</a:t>
            </a:r>
          </a:p>
          <a:p>
            <a:pPr marL="342900" indent="-342900">
              <a:lnSpc>
                <a:spcPct val="150000"/>
              </a:lnSpc>
            </a:pPr>
            <a:r>
              <a:rPr lang="en-US" altLang="zh-CN" dirty="0" smtClean="0">
                <a:latin typeface="微软雅黑" pitchFamily="34" charset="-122"/>
                <a:ea typeface="微软雅黑" pitchFamily="34" charset="-122"/>
              </a:rPr>
              <a:t>3</a:t>
            </a:r>
            <a:r>
              <a:rPr lang="zh-CN" altLang="en-US" dirty="0" smtClean="0">
                <a:latin typeface="微软雅黑" pitchFamily="34" charset="-122"/>
                <a:ea typeface="微软雅黑" pitchFamily="34" charset="-122"/>
              </a:rPr>
              <a:t>、网站实时数据：包括频道分析、数据分析、用户分析等。</a:t>
            </a:r>
          </a:p>
          <a:p>
            <a:endParaRPr lang="zh-CN" altLang="en-US" dirty="0"/>
          </a:p>
        </p:txBody>
      </p:sp>
      <p:sp>
        <p:nvSpPr>
          <p:cNvPr id="231" name="TextBox 230"/>
          <p:cNvSpPr txBox="1"/>
          <p:nvPr/>
        </p:nvSpPr>
        <p:spPr>
          <a:xfrm>
            <a:off x="428596" y="428604"/>
            <a:ext cx="435771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广告价值大幅提升</a:t>
            </a:r>
            <a:endParaRPr lang="zh-CN" altLang="en-US" sz="2400" b="1" dirty="0">
              <a:latin typeface="微软雅黑" pitchFamily="34" charset="-122"/>
              <a:ea typeface="微软雅黑" pitchFamily="34" charset="-122"/>
            </a:endParaRPr>
          </a:p>
        </p:txBody>
      </p:sp>
      <p:cxnSp>
        <p:nvCxnSpPr>
          <p:cNvPr id="6" name="直接连接符 5"/>
          <p:cNvCxnSpPr/>
          <p:nvPr/>
        </p:nvCxnSpPr>
        <p:spPr>
          <a:xfrm>
            <a:off x="857224" y="3784602"/>
            <a:ext cx="6500858" cy="1588"/>
          </a:xfrm>
          <a:prstGeom prst="line">
            <a:avLst/>
          </a:prstGeom>
          <a:ln w="38100">
            <a:solidFill>
              <a:srgbClr val="FFC000"/>
            </a:solidFill>
          </a:ln>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609341" y="2143116"/>
            <a:ext cx="6677303" cy="2009980"/>
            <a:chOff x="0" y="0"/>
            <a:chExt cx="4308" cy="2120"/>
          </a:xfrm>
          <a:solidFill>
            <a:schemeClr val="bg1">
              <a:lumMod val="65000"/>
            </a:schemeClr>
          </a:solidFill>
        </p:grpSpPr>
        <p:sp>
          <p:nvSpPr>
            <p:cNvPr id="8" name="Freeform 28"/>
            <p:cNvSpPr>
              <a:spLocks/>
            </p:cNvSpPr>
            <p:nvPr/>
          </p:nvSpPr>
          <p:spPr bwMode="auto">
            <a:xfrm>
              <a:off x="79" y="94"/>
              <a:ext cx="1267" cy="1938"/>
            </a:xfrm>
            <a:custGeom>
              <a:avLst/>
              <a:gdLst>
                <a:gd name="T0" fmla="*/ 0 w 1692"/>
                <a:gd name="T1" fmla="*/ 0 h 2586"/>
                <a:gd name="T2" fmla="*/ 1692 w 1692"/>
                <a:gd name="T3" fmla="*/ 2586 h 2586"/>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T0" t="T1" r="T2" b="T3"/>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grpFill/>
            <a:ln w="9525">
              <a:noFill/>
              <a:round/>
              <a:headEnd/>
              <a:tailEnd/>
            </a:ln>
          </p:spPr>
          <p:txBody>
            <a:bodyPr/>
            <a:lstStyle/>
            <a:p>
              <a:endParaRPr lang="zh-CN" altLang="en-US"/>
            </a:p>
          </p:txBody>
        </p:sp>
        <p:sp>
          <p:nvSpPr>
            <p:cNvPr id="9" name="Freeform 29"/>
            <p:cNvSpPr>
              <a:spLocks/>
            </p:cNvSpPr>
            <p:nvPr/>
          </p:nvSpPr>
          <p:spPr bwMode="auto">
            <a:xfrm>
              <a:off x="39" y="279"/>
              <a:ext cx="34" cy="28"/>
            </a:xfrm>
            <a:custGeom>
              <a:avLst/>
              <a:gdLst>
                <a:gd name="T0" fmla="*/ 0 w 46"/>
                <a:gd name="T1" fmla="*/ 0 h 38"/>
                <a:gd name="T2" fmla="*/ 46 w 46"/>
                <a:gd name="T3" fmla="*/ 38 h 38"/>
              </a:gdLst>
              <a:ahLst/>
              <a:cxnLst>
                <a:cxn ang="0">
                  <a:pos x="16" y="4"/>
                </a:cxn>
                <a:cxn ang="0">
                  <a:pos x="0" y="22"/>
                </a:cxn>
                <a:cxn ang="0">
                  <a:pos x="22" y="38"/>
                </a:cxn>
                <a:cxn ang="0">
                  <a:pos x="46" y="26"/>
                </a:cxn>
                <a:cxn ang="0">
                  <a:pos x="30" y="0"/>
                </a:cxn>
                <a:cxn ang="0">
                  <a:pos x="16" y="4"/>
                </a:cxn>
              </a:cxnLst>
              <a:rect l="T0" t="T1" r="T2" b="T3"/>
              <a:pathLst>
                <a:path w="46" h="38">
                  <a:moveTo>
                    <a:pt x="16" y="4"/>
                  </a:moveTo>
                  <a:lnTo>
                    <a:pt x="0" y="22"/>
                  </a:lnTo>
                  <a:lnTo>
                    <a:pt x="22" y="38"/>
                  </a:lnTo>
                  <a:lnTo>
                    <a:pt x="46" y="26"/>
                  </a:lnTo>
                  <a:lnTo>
                    <a:pt x="30" y="0"/>
                  </a:lnTo>
                  <a:lnTo>
                    <a:pt x="16" y="4"/>
                  </a:lnTo>
                  <a:close/>
                </a:path>
              </a:pathLst>
            </a:custGeom>
            <a:grpFill/>
            <a:ln w="9525">
              <a:noFill/>
              <a:round/>
              <a:headEnd/>
              <a:tailEnd/>
            </a:ln>
          </p:spPr>
          <p:txBody>
            <a:bodyPr/>
            <a:lstStyle/>
            <a:p>
              <a:endParaRPr lang="zh-CN" altLang="en-US"/>
            </a:p>
          </p:txBody>
        </p:sp>
        <p:sp>
          <p:nvSpPr>
            <p:cNvPr id="10" name="Freeform 30"/>
            <p:cNvSpPr>
              <a:spLocks/>
            </p:cNvSpPr>
            <p:nvPr/>
          </p:nvSpPr>
          <p:spPr bwMode="auto">
            <a:xfrm>
              <a:off x="346" y="402"/>
              <a:ext cx="39" cy="32"/>
            </a:xfrm>
            <a:custGeom>
              <a:avLst/>
              <a:gdLst>
                <a:gd name="T0" fmla="*/ 0 w 52"/>
                <a:gd name="T1" fmla="*/ 0 h 44"/>
                <a:gd name="T2" fmla="*/ 52 w 52"/>
                <a:gd name="T3" fmla="*/ 44 h 44"/>
              </a:gdLst>
              <a:ahLst/>
              <a:cxnLst>
                <a:cxn ang="0">
                  <a:pos x="12" y="0"/>
                </a:cxn>
                <a:cxn ang="0">
                  <a:pos x="26" y="44"/>
                </a:cxn>
                <a:cxn ang="0">
                  <a:pos x="42" y="42"/>
                </a:cxn>
                <a:cxn ang="0">
                  <a:pos x="38" y="16"/>
                </a:cxn>
                <a:cxn ang="0">
                  <a:pos x="26" y="2"/>
                </a:cxn>
                <a:cxn ang="0">
                  <a:pos x="12" y="0"/>
                </a:cxn>
              </a:cxnLst>
              <a:rect l="T0" t="T1" r="T2" b="T3"/>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grpFill/>
            <a:ln w="9525">
              <a:noFill/>
              <a:round/>
              <a:headEnd/>
              <a:tailEnd/>
            </a:ln>
          </p:spPr>
          <p:txBody>
            <a:bodyPr/>
            <a:lstStyle/>
            <a:p>
              <a:endParaRPr lang="zh-CN" altLang="en-US"/>
            </a:p>
          </p:txBody>
        </p:sp>
        <p:sp>
          <p:nvSpPr>
            <p:cNvPr id="11" name="Freeform 31"/>
            <p:cNvSpPr>
              <a:spLocks/>
            </p:cNvSpPr>
            <p:nvPr/>
          </p:nvSpPr>
          <p:spPr bwMode="auto">
            <a:xfrm>
              <a:off x="1128" y="458"/>
              <a:ext cx="98" cy="74"/>
            </a:xfrm>
            <a:custGeom>
              <a:avLst/>
              <a:gdLst>
                <a:gd name="T0" fmla="*/ 0 w 131"/>
                <a:gd name="T1" fmla="*/ 0 h 98"/>
                <a:gd name="T2" fmla="*/ 131 w 131"/>
                <a:gd name="T3" fmla="*/ 98 h 98"/>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T0" t="T1" r="T2" b="T3"/>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grpFill/>
            <a:ln w="9525">
              <a:noFill/>
              <a:round/>
              <a:headEnd/>
              <a:tailEnd/>
            </a:ln>
          </p:spPr>
          <p:txBody>
            <a:bodyPr/>
            <a:lstStyle/>
            <a:p>
              <a:endParaRPr lang="zh-CN" altLang="en-US"/>
            </a:p>
          </p:txBody>
        </p:sp>
        <p:sp>
          <p:nvSpPr>
            <p:cNvPr id="12" name="Freeform 32"/>
            <p:cNvSpPr>
              <a:spLocks/>
            </p:cNvSpPr>
            <p:nvPr/>
          </p:nvSpPr>
          <p:spPr bwMode="auto">
            <a:xfrm>
              <a:off x="654" y="842"/>
              <a:ext cx="158" cy="84"/>
            </a:xfrm>
            <a:custGeom>
              <a:avLst/>
              <a:gdLst>
                <a:gd name="T0" fmla="*/ 0 w 212"/>
                <a:gd name="T1" fmla="*/ 0 h 112"/>
                <a:gd name="T2" fmla="*/ 212 w 212"/>
                <a:gd name="T3" fmla="*/ 112 h 112"/>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T0" t="T1" r="T2" b="T3"/>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grpFill/>
            <a:ln w="9525">
              <a:noFill/>
              <a:round/>
              <a:headEnd/>
              <a:tailEnd/>
            </a:ln>
          </p:spPr>
          <p:txBody>
            <a:bodyPr/>
            <a:lstStyle/>
            <a:p>
              <a:endParaRPr lang="zh-CN" altLang="en-US"/>
            </a:p>
          </p:txBody>
        </p:sp>
        <p:sp>
          <p:nvSpPr>
            <p:cNvPr id="13" name="Freeform 33"/>
            <p:cNvSpPr>
              <a:spLocks/>
            </p:cNvSpPr>
            <p:nvPr/>
          </p:nvSpPr>
          <p:spPr bwMode="auto">
            <a:xfrm>
              <a:off x="784" y="906"/>
              <a:ext cx="99" cy="41"/>
            </a:xfrm>
            <a:custGeom>
              <a:avLst/>
              <a:gdLst>
                <a:gd name="T0" fmla="*/ 0 w 133"/>
                <a:gd name="T1" fmla="*/ 0 h 54"/>
                <a:gd name="T2" fmla="*/ 133 w 133"/>
                <a:gd name="T3" fmla="*/ 54 h 54"/>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T0" t="T1" r="T2" b="T3"/>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grpFill/>
            <a:ln w="9525">
              <a:noFill/>
              <a:round/>
              <a:headEnd/>
              <a:tailEnd/>
            </a:ln>
          </p:spPr>
          <p:txBody>
            <a:bodyPr/>
            <a:lstStyle/>
            <a:p>
              <a:endParaRPr lang="zh-CN" altLang="en-US"/>
            </a:p>
          </p:txBody>
        </p:sp>
        <p:sp>
          <p:nvSpPr>
            <p:cNvPr id="14" name="Freeform 34"/>
            <p:cNvSpPr>
              <a:spLocks/>
            </p:cNvSpPr>
            <p:nvPr/>
          </p:nvSpPr>
          <p:spPr bwMode="auto">
            <a:xfrm>
              <a:off x="889" y="932"/>
              <a:ext cx="38" cy="18"/>
            </a:xfrm>
            <a:custGeom>
              <a:avLst/>
              <a:gdLst>
                <a:gd name="T0" fmla="*/ 0 w 51"/>
                <a:gd name="T1" fmla="*/ 0 h 24"/>
                <a:gd name="T2" fmla="*/ 51 w 51"/>
                <a:gd name="T3" fmla="*/ 24 h 24"/>
              </a:gdLst>
              <a:ahLst/>
              <a:cxnLst>
                <a:cxn ang="0">
                  <a:pos x="13" y="0"/>
                </a:cxn>
                <a:cxn ang="0">
                  <a:pos x="7" y="18"/>
                </a:cxn>
                <a:cxn ang="0">
                  <a:pos x="27" y="24"/>
                </a:cxn>
                <a:cxn ang="0">
                  <a:pos x="33" y="4"/>
                </a:cxn>
                <a:cxn ang="0">
                  <a:pos x="13" y="0"/>
                </a:cxn>
              </a:cxnLst>
              <a:rect l="T0" t="T1" r="T2" b="T3"/>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w="9525">
              <a:noFill/>
              <a:round/>
              <a:headEnd/>
              <a:tailEnd/>
            </a:ln>
          </p:spPr>
          <p:txBody>
            <a:bodyPr/>
            <a:lstStyle/>
            <a:p>
              <a:endParaRPr lang="zh-CN" altLang="en-US"/>
            </a:p>
          </p:txBody>
        </p:sp>
        <p:sp>
          <p:nvSpPr>
            <p:cNvPr id="15" name="Freeform 35"/>
            <p:cNvSpPr>
              <a:spLocks/>
            </p:cNvSpPr>
            <p:nvPr/>
          </p:nvSpPr>
          <p:spPr bwMode="auto">
            <a:xfrm>
              <a:off x="945" y="935"/>
              <a:ext cx="12" cy="25"/>
            </a:xfrm>
            <a:custGeom>
              <a:avLst/>
              <a:gdLst>
                <a:gd name="T0" fmla="*/ 0 w 16"/>
                <a:gd name="T1" fmla="*/ 0 h 34"/>
                <a:gd name="T2" fmla="*/ 16 w 16"/>
                <a:gd name="T3" fmla="*/ 34 h 34"/>
              </a:gdLst>
              <a:ahLst/>
              <a:cxnLst>
                <a:cxn ang="0">
                  <a:pos x="14" y="0"/>
                </a:cxn>
                <a:cxn ang="0">
                  <a:pos x="0" y="14"/>
                </a:cxn>
                <a:cxn ang="0">
                  <a:pos x="16" y="34"/>
                </a:cxn>
                <a:cxn ang="0">
                  <a:pos x="12" y="18"/>
                </a:cxn>
                <a:cxn ang="0">
                  <a:pos x="16" y="6"/>
                </a:cxn>
                <a:cxn ang="0">
                  <a:pos x="14" y="0"/>
                </a:cxn>
              </a:cxnLst>
              <a:rect l="T0" t="T1" r="T2" b="T3"/>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grpFill/>
            <a:ln w="9525">
              <a:noFill/>
              <a:round/>
              <a:headEnd/>
              <a:tailEnd/>
            </a:ln>
          </p:spPr>
          <p:txBody>
            <a:bodyPr/>
            <a:lstStyle/>
            <a:p>
              <a:endParaRPr lang="zh-CN" altLang="en-US"/>
            </a:p>
          </p:txBody>
        </p:sp>
        <p:sp>
          <p:nvSpPr>
            <p:cNvPr id="16" name="Freeform 36"/>
            <p:cNvSpPr>
              <a:spLocks/>
            </p:cNvSpPr>
            <p:nvPr/>
          </p:nvSpPr>
          <p:spPr bwMode="auto">
            <a:xfrm>
              <a:off x="762" y="89"/>
              <a:ext cx="180" cy="88"/>
            </a:xfrm>
            <a:custGeom>
              <a:avLst/>
              <a:gdLst>
                <a:gd name="T0" fmla="*/ 0 w 240"/>
                <a:gd name="T1" fmla="*/ 0 h 117"/>
                <a:gd name="T2" fmla="*/ 240 w 240"/>
                <a:gd name="T3" fmla="*/ 117 h 117"/>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T0" t="T1" r="T2" b="T3"/>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grpFill/>
            <a:ln w="9525">
              <a:noFill/>
              <a:round/>
              <a:headEnd/>
              <a:tailEnd/>
            </a:ln>
          </p:spPr>
          <p:txBody>
            <a:bodyPr/>
            <a:lstStyle/>
            <a:p>
              <a:endParaRPr lang="zh-CN" altLang="en-US"/>
            </a:p>
          </p:txBody>
        </p:sp>
        <p:sp>
          <p:nvSpPr>
            <p:cNvPr id="17" name="Freeform 37"/>
            <p:cNvSpPr>
              <a:spLocks/>
            </p:cNvSpPr>
            <p:nvPr/>
          </p:nvSpPr>
          <p:spPr bwMode="auto">
            <a:xfrm>
              <a:off x="842" y="48"/>
              <a:ext cx="146" cy="60"/>
            </a:xfrm>
            <a:custGeom>
              <a:avLst/>
              <a:gdLst>
                <a:gd name="T0" fmla="*/ 0 w 194"/>
                <a:gd name="T1" fmla="*/ 0 h 80"/>
                <a:gd name="T2" fmla="*/ 194 w 194"/>
                <a:gd name="T3" fmla="*/ 80 h 80"/>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T0" t="T1" r="T2" b="T3"/>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grpFill/>
            <a:ln w="9525">
              <a:noFill/>
              <a:round/>
              <a:headEnd/>
              <a:tailEnd/>
            </a:ln>
          </p:spPr>
          <p:txBody>
            <a:bodyPr/>
            <a:lstStyle/>
            <a:p>
              <a:endParaRPr lang="zh-CN" altLang="en-US"/>
            </a:p>
          </p:txBody>
        </p:sp>
        <p:sp>
          <p:nvSpPr>
            <p:cNvPr id="18" name="Freeform 38"/>
            <p:cNvSpPr>
              <a:spLocks/>
            </p:cNvSpPr>
            <p:nvPr/>
          </p:nvSpPr>
          <p:spPr bwMode="auto">
            <a:xfrm>
              <a:off x="1047" y="118"/>
              <a:ext cx="233" cy="190"/>
            </a:xfrm>
            <a:custGeom>
              <a:avLst/>
              <a:gdLst>
                <a:gd name="T0" fmla="*/ 0 w 310"/>
                <a:gd name="T1" fmla="*/ 0 h 254"/>
                <a:gd name="T2" fmla="*/ 310 w 310"/>
                <a:gd name="T3" fmla="*/ 254 h 254"/>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T0" t="T1" r="T2" b="T3"/>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grpFill/>
            <a:ln w="9525">
              <a:noFill/>
              <a:round/>
              <a:headEnd/>
              <a:tailEnd/>
            </a:ln>
          </p:spPr>
          <p:txBody>
            <a:bodyPr/>
            <a:lstStyle/>
            <a:p>
              <a:endParaRPr lang="zh-CN" altLang="en-US"/>
            </a:p>
          </p:txBody>
        </p:sp>
        <p:sp>
          <p:nvSpPr>
            <p:cNvPr id="19" name="Freeform 39"/>
            <p:cNvSpPr>
              <a:spLocks/>
            </p:cNvSpPr>
            <p:nvPr/>
          </p:nvSpPr>
          <p:spPr bwMode="auto">
            <a:xfrm>
              <a:off x="1045" y="36"/>
              <a:ext cx="44" cy="37"/>
            </a:xfrm>
            <a:custGeom>
              <a:avLst/>
              <a:gdLst>
                <a:gd name="T0" fmla="*/ 0 w 59"/>
                <a:gd name="T1" fmla="*/ 0 h 50"/>
                <a:gd name="T2" fmla="*/ 59 w 59"/>
                <a:gd name="T3" fmla="*/ 50 h 50"/>
              </a:gdLst>
              <a:ahLst/>
              <a:cxnLst>
                <a:cxn ang="0">
                  <a:pos x="26" y="0"/>
                </a:cxn>
                <a:cxn ang="0">
                  <a:pos x="0" y="10"/>
                </a:cxn>
                <a:cxn ang="0">
                  <a:pos x="30" y="40"/>
                </a:cxn>
                <a:cxn ang="0">
                  <a:pos x="48" y="50"/>
                </a:cxn>
                <a:cxn ang="0">
                  <a:pos x="58" y="28"/>
                </a:cxn>
                <a:cxn ang="0">
                  <a:pos x="44" y="8"/>
                </a:cxn>
                <a:cxn ang="0">
                  <a:pos x="26" y="0"/>
                </a:cxn>
              </a:cxnLst>
              <a:rect l="T0" t="T1" r="T2" b="T3"/>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grpFill/>
            <a:ln w="9525">
              <a:noFill/>
              <a:round/>
              <a:headEnd/>
              <a:tailEnd/>
            </a:ln>
          </p:spPr>
          <p:txBody>
            <a:bodyPr/>
            <a:lstStyle/>
            <a:p>
              <a:endParaRPr lang="zh-CN" altLang="en-US"/>
            </a:p>
          </p:txBody>
        </p:sp>
        <p:sp>
          <p:nvSpPr>
            <p:cNvPr id="20" name="Freeform 40"/>
            <p:cNvSpPr>
              <a:spLocks/>
            </p:cNvSpPr>
            <p:nvPr/>
          </p:nvSpPr>
          <p:spPr bwMode="auto">
            <a:xfrm>
              <a:off x="961" y="106"/>
              <a:ext cx="65" cy="42"/>
            </a:xfrm>
            <a:custGeom>
              <a:avLst/>
              <a:gdLst>
                <a:gd name="T0" fmla="*/ 0 w 86"/>
                <a:gd name="T1" fmla="*/ 0 h 57"/>
                <a:gd name="T2" fmla="*/ 86 w 86"/>
                <a:gd name="T3" fmla="*/ 57 h 57"/>
              </a:gdLst>
              <a:ahLst/>
              <a:cxnLst>
                <a:cxn ang="0">
                  <a:pos x="44" y="7"/>
                </a:cxn>
                <a:cxn ang="0">
                  <a:pos x="24" y="25"/>
                </a:cxn>
                <a:cxn ang="0">
                  <a:pos x="4" y="27"/>
                </a:cxn>
                <a:cxn ang="0">
                  <a:pos x="16" y="57"/>
                </a:cxn>
                <a:cxn ang="0">
                  <a:pos x="74" y="35"/>
                </a:cxn>
                <a:cxn ang="0">
                  <a:pos x="86" y="17"/>
                </a:cxn>
                <a:cxn ang="0">
                  <a:pos x="56" y="7"/>
                </a:cxn>
                <a:cxn ang="0">
                  <a:pos x="44" y="7"/>
                </a:cxn>
              </a:cxnLst>
              <a:rect l="T0" t="T1" r="T2" b="T3"/>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grpFill/>
            <a:ln w="9525">
              <a:noFill/>
              <a:round/>
              <a:headEnd/>
              <a:tailEnd/>
            </a:ln>
          </p:spPr>
          <p:txBody>
            <a:bodyPr/>
            <a:lstStyle/>
            <a:p>
              <a:endParaRPr lang="zh-CN" altLang="en-US"/>
            </a:p>
          </p:txBody>
        </p:sp>
        <p:sp>
          <p:nvSpPr>
            <p:cNvPr id="21" name="Freeform 41"/>
            <p:cNvSpPr>
              <a:spLocks/>
            </p:cNvSpPr>
            <p:nvPr/>
          </p:nvSpPr>
          <p:spPr bwMode="auto">
            <a:xfrm>
              <a:off x="1029" y="114"/>
              <a:ext cx="54" cy="25"/>
            </a:xfrm>
            <a:custGeom>
              <a:avLst/>
              <a:gdLst>
                <a:gd name="T0" fmla="*/ 0 w 73"/>
                <a:gd name="T1" fmla="*/ 0 h 34"/>
                <a:gd name="T2" fmla="*/ 73 w 73"/>
                <a:gd name="T3" fmla="*/ 34 h 34"/>
              </a:gdLst>
              <a:ahLst/>
              <a:cxnLst>
                <a:cxn ang="0">
                  <a:pos x="40" y="0"/>
                </a:cxn>
                <a:cxn ang="0">
                  <a:pos x="10" y="16"/>
                </a:cxn>
                <a:cxn ang="0">
                  <a:pos x="24" y="34"/>
                </a:cxn>
                <a:cxn ang="0">
                  <a:pos x="52" y="28"/>
                </a:cxn>
                <a:cxn ang="0">
                  <a:pos x="64" y="20"/>
                </a:cxn>
                <a:cxn ang="0">
                  <a:pos x="40" y="0"/>
                </a:cxn>
              </a:cxnLst>
              <a:rect l="T0" t="T1" r="T2" b="T3"/>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grpFill/>
            <a:ln w="9525">
              <a:noFill/>
              <a:round/>
              <a:headEnd/>
              <a:tailEnd/>
            </a:ln>
          </p:spPr>
          <p:txBody>
            <a:bodyPr/>
            <a:lstStyle/>
            <a:p>
              <a:endParaRPr lang="zh-CN" altLang="en-US"/>
            </a:p>
          </p:txBody>
        </p:sp>
        <p:sp>
          <p:nvSpPr>
            <p:cNvPr id="22" name="Freeform 42"/>
            <p:cNvSpPr>
              <a:spLocks/>
            </p:cNvSpPr>
            <p:nvPr/>
          </p:nvSpPr>
          <p:spPr bwMode="auto">
            <a:xfrm>
              <a:off x="1000" y="78"/>
              <a:ext cx="64" cy="34"/>
            </a:xfrm>
            <a:custGeom>
              <a:avLst/>
              <a:gdLst>
                <a:gd name="T0" fmla="*/ 0 w 85"/>
                <a:gd name="T1" fmla="*/ 0 h 45"/>
                <a:gd name="T2" fmla="*/ 85 w 85"/>
                <a:gd name="T3" fmla="*/ 45 h 45"/>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T0" t="T1" r="T2" b="T3"/>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grpFill/>
            <a:ln w="9525">
              <a:noFill/>
              <a:round/>
              <a:headEnd/>
              <a:tailEnd/>
            </a:ln>
          </p:spPr>
          <p:txBody>
            <a:bodyPr/>
            <a:lstStyle/>
            <a:p>
              <a:endParaRPr lang="zh-CN" altLang="en-US"/>
            </a:p>
          </p:txBody>
        </p:sp>
        <p:sp>
          <p:nvSpPr>
            <p:cNvPr id="23" name="Freeform 43"/>
            <p:cNvSpPr>
              <a:spLocks/>
            </p:cNvSpPr>
            <p:nvPr/>
          </p:nvSpPr>
          <p:spPr bwMode="auto">
            <a:xfrm>
              <a:off x="973" y="46"/>
              <a:ext cx="44" cy="24"/>
            </a:xfrm>
            <a:custGeom>
              <a:avLst/>
              <a:gdLst>
                <a:gd name="T0" fmla="*/ 0 w 58"/>
                <a:gd name="T1" fmla="*/ 0 h 31"/>
                <a:gd name="T2" fmla="*/ 58 w 58"/>
                <a:gd name="T3" fmla="*/ 31 h 31"/>
              </a:gdLst>
              <a:ahLst/>
              <a:cxnLst>
                <a:cxn ang="0">
                  <a:pos x="16" y="4"/>
                </a:cxn>
                <a:cxn ang="0">
                  <a:pos x="0" y="18"/>
                </a:cxn>
                <a:cxn ang="0">
                  <a:pos x="20" y="28"/>
                </a:cxn>
                <a:cxn ang="0">
                  <a:pos x="28" y="20"/>
                </a:cxn>
                <a:cxn ang="0">
                  <a:pos x="52" y="12"/>
                </a:cxn>
                <a:cxn ang="0">
                  <a:pos x="44" y="0"/>
                </a:cxn>
                <a:cxn ang="0">
                  <a:pos x="16" y="4"/>
                </a:cxn>
              </a:cxnLst>
              <a:rect l="T0" t="T1" r="T2" b="T3"/>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grpFill/>
            <a:ln w="9525">
              <a:noFill/>
              <a:round/>
              <a:headEnd/>
              <a:tailEnd/>
            </a:ln>
          </p:spPr>
          <p:txBody>
            <a:bodyPr/>
            <a:lstStyle/>
            <a:p>
              <a:endParaRPr lang="zh-CN" altLang="en-US"/>
            </a:p>
          </p:txBody>
        </p:sp>
        <p:sp>
          <p:nvSpPr>
            <p:cNvPr id="24" name="Freeform 44"/>
            <p:cNvSpPr>
              <a:spLocks/>
            </p:cNvSpPr>
            <p:nvPr/>
          </p:nvSpPr>
          <p:spPr bwMode="auto">
            <a:xfrm>
              <a:off x="1087" y="49"/>
              <a:ext cx="114" cy="77"/>
            </a:xfrm>
            <a:custGeom>
              <a:avLst/>
              <a:gdLst>
                <a:gd name="T0" fmla="*/ 0 w 152"/>
                <a:gd name="T1" fmla="*/ 0 h 102"/>
                <a:gd name="T2" fmla="*/ 152 w 152"/>
                <a:gd name="T3" fmla="*/ 102 h 102"/>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T0" t="T1" r="T2" b="T3"/>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grpFill/>
            <a:ln w="9525">
              <a:noFill/>
              <a:round/>
              <a:headEnd/>
              <a:tailEnd/>
            </a:ln>
          </p:spPr>
          <p:txBody>
            <a:bodyPr/>
            <a:lstStyle/>
            <a:p>
              <a:endParaRPr lang="zh-CN" altLang="en-US"/>
            </a:p>
          </p:txBody>
        </p:sp>
        <p:sp>
          <p:nvSpPr>
            <p:cNvPr id="25" name="Freeform 45"/>
            <p:cNvSpPr>
              <a:spLocks/>
            </p:cNvSpPr>
            <p:nvPr/>
          </p:nvSpPr>
          <p:spPr bwMode="auto">
            <a:xfrm>
              <a:off x="0" y="294"/>
              <a:ext cx="25" cy="15"/>
            </a:xfrm>
            <a:custGeom>
              <a:avLst/>
              <a:gdLst>
                <a:gd name="T0" fmla="*/ 0 w 34"/>
                <a:gd name="T1" fmla="*/ 0 h 20"/>
                <a:gd name="T2" fmla="*/ 34 w 34"/>
                <a:gd name="T3" fmla="*/ 20 h 20"/>
              </a:gdLst>
              <a:ahLst/>
              <a:cxnLst>
                <a:cxn ang="0">
                  <a:pos x="34" y="0"/>
                </a:cxn>
                <a:cxn ang="0">
                  <a:pos x="24" y="20"/>
                </a:cxn>
                <a:cxn ang="0">
                  <a:pos x="4" y="18"/>
                </a:cxn>
                <a:cxn ang="0">
                  <a:pos x="4" y="6"/>
                </a:cxn>
                <a:cxn ang="0">
                  <a:pos x="34" y="0"/>
                </a:cxn>
              </a:cxnLst>
              <a:rect l="T0" t="T1" r="T2" b="T3"/>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grpFill/>
            <a:ln w="9525">
              <a:noFill/>
              <a:round/>
              <a:headEnd/>
              <a:tailEnd/>
            </a:ln>
          </p:spPr>
          <p:txBody>
            <a:bodyPr/>
            <a:lstStyle/>
            <a:p>
              <a:endParaRPr lang="zh-CN" altLang="en-US"/>
            </a:p>
          </p:txBody>
        </p:sp>
        <p:sp>
          <p:nvSpPr>
            <p:cNvPr id="26" name="Freeform 46"/>
            <p:cNvSpPr>
              <a:spLocks/>
            </p:cNvSpPr>
            <p:nvPr/>
          </p:nvSpPr>
          <p:spPr bwMode="auto">
            <a:xfrm>
              <a:off x="757" y="805"/>
              <a:ext cx="16" cy="12"/>
            </a:xfrm>
            <a:custGeom>
              <a:avLst/>
              <a:gdLst>
                <a:gd name="T0" fmla="*/ 0 w 21"/>
                <a:gd name="T1" fmla="*/ 0 h 16"/>
                <a:gd name="T2" fmla="*/ 21 w 21"/>
                <a:gd name="T3" fmla="*/ 16 h 16"/>
              </a:gdLst>
              <a:ahLst/>
              <a:cxnLst>
                <a:cxn ang="0">
                  <a:pos x="3" y="0"/>
                </a:cxn>
                <a:cxn ang="0">
                  <a:pos x="13" y="16"/>
                </a:cxn>
                <a:cxn ang="0">
                  <a:pos x="3" y="0"/>
                </a:cxn>
              </a:cxnLst>
              <a:rect l="T0" t="T1" r="T2" b="T3"/>
              <a:pathLst>
                <a:path w="21" h="16">
                  <a:moveTo>
                    <a:pt x="3" y="0"/>
                  </a:moveTo>
                  <a:cubicBezTo>
                    <a:pt x="0" y="9"/>
                    <a:pt x="6" y="11"/>
                    <a:pt x="13" y="16"/>
                  </a:cubicBezTo>
                  <a:cubicBezTo>
                    <a:pt x="21" y="4"/>
                    <a:pt x="16" y="2"/>
                    <a:pt x="3" y="0"/>
                  </a:cubicBezTo>
                  <a:close/>
                </a:path>
              </a:pathLst>
            </a:custGeom>
            <a:grpFill/>
            <a:ln w="9525">
              <a:noFill/>
              <a:round/>
              <a:headEnd/>
              <a:tailEnd/>
            </a:ln>
          </p:spPr>
          <p:txBody>
            <a:bodyPr/>
            <a:lstStyle/>
            <a:p>
              <a:endParaRPr lang="zh-CN" altLang="en-US"/>
            </a:p>
          </p:txBody>
        </p:sp>
        <p:sp>
          <p:nvSpPr>
            <p:cNvPr id="27" name="Freeform 47"/>
            <p:cNvSpPr>
              <a:spLocks/>
            </p:cNvSpPr>
            <p:nvPr/>
          </p:nvSpPr>
          <p:spPr bwMode="auto">
            <a:xfrm>
              <a:off x="760" y="830"/>
              <a:ext cx="16" cy="12"/>
            </a:xfrm>
            <a:custGeom>
              <a:avLst/>
              <a:gdLst>
                <a:gd name="T0" fmla="*/ 0 w 21"/>
                <a:gd name="T1" fmla="*/ 0 h 16"/>
                <a:gd name="T2" fmla="*/ 21 w 21"/>
                <a:gd name="T3" fmla="*/ 16 h 16"/>
              </a:gdLst>
              <a:ahLst/>
              <a:cxnLst>
                <a:cxn ang="0">
                  <a:pos x="3" y="0"/>
                </a:cxn>
                <a:cxn ang="0">
                  <a:pos x="13" y="16"/>
                </a:cxn>
                <a:cxn ang="0">
                  <a:pos x="3" y="0"/>
                </a:cxn>
              </a:cxnLst>
              <a:rect l="T0" t="T1" r="T2" b="T3"/>
              <a:pathLst>
                <a:path w="21" h="16">
                  <a:moveTo>
                    <a:pt x="3" y="0"/>
                  </a:moveTo>
                  <a:cubicBezTo>
                    <a:pt x="0" y="9"/>
                    <a:pt x="6" y="11"/>
                    <a:pt x="13" y="16"/>
                  </a:cubicBezTo>
                  <a:cubicBezTo>
                    <a:pt x="21" y="4"/>
                    <a:pt x="16" y="2"/>
                    <a:pt x="3" y="0"/>
                  </a:cubicBezTo>
                  <a:close/>
                </a:path>
              </a:pathLst>
            </a:custGeom>
            <a:grpFill/>
            <a:ln w="9525">
              <a:noFill/>
              <a:round/>
              <a:headEnd/>
              <a:tailEnd/>
            </a:ln>
          </p:spPr>
          <p:txBody>
            <a:bodyPr/>
            <a:lstStyle/>
            <a:p>
              <a:endParaRPr lang="zh-CN" altLang="en-US"/>
            </a:p>
          </p:txBody>
        </p:sp>
        <p:sp>
          <p:nvSpPr>
            <p:cNvPr id="28" name="Freeform 48"/>
            <p:cNvSpPr>
              <a:spLocks/>
            </p:cNvSpPr>
            <p:nvPr/>
          </p:nvSpPr>
          <p:spPr bwMode="auto">
            <a:xfrm>
              <a:off x="964" y="962"/>
              <a:ext cx="15" cy="12"/>
            </a:xfrm>
            <a:custGeom>
              <a:avLst/>
              <a:gdLst>
                <a:gd name="T0" fmla="*/ 0 w 21"/>
                <a:gd name="T1" fmla="*/ 0 h 16"/>
                <a:gd name="T2" fmla="*/ 21 w 21"/>
                <a:gd name="T3" fmla="*/ 16 h 16"/>
              </a:gdLst>
              <a:ahLst/>
              <a:cxnLst>
                <a:cxn ang="0">
                  <a:pos x="3" y="0"/>
                </a:cxn>
                <a:cxn ang="0">
                  <a:pos x="13" y="16"/>
                </a:cxn>
                <a:cxn ang="0">
                  <a:pos x="3" y="0"/>
                </a:cxn>
              </a:cxnLst>
              <a:rect l="T0" t="T1" r="T2" b="T3"/>
              <a:pathLst>
                <a:path w="21" h="16">
                  <a:moveTo>
                    <a:pt x="3" y="0"/>
                  </a:moveTo>
                  <a:cubicBezTo>
                    <a:pt x="0" y="9"/>
                    <a:pt x="6" y="11"/>
                    <a:pt x="13" y="16"/>
                  </a:cubicBezTo>
                  <a:cubicBezTo>
                    <a:pt x="21" y="4"/>
                    <a:pt x="16" y="2"/>
                    <a:pt x="3" y="0"/>
                  </a:cubicBezTo>
                  <a:close/>
                </a:path>
              </a:pathLst>
            </a:custGeom>
            <a:grpFill/>
            <a:ln w="9525">
              <a:noFill/>
              <a:round/>
              <a:headEnd/>
              <a:tailEnd/>
            </a:ln>
          </p:spPr>
          <p:txBody>
            <a:bodyPr/>
            <a:lstStyle/>
            <a:p>
              <a:endParaRPr lang="zh-CN" altLang="en-US"/>
            </a:p>
          </p:txBody>
        </p:sp>
        <p:sp>
          <p:nvSpPr>
            <p:cNvPr id="29" name="Freeform 49"/>
            <p:cNvSpPr>
              <a:spLocks/>
            </p:cNvSpPr>
            <p:nvPr/>
          </p:nvSpPr>
          <p:spPr bwMode="auto">
            <a:xfrm>
              <a:off x="1088" y="478"/>
              <a:ext cx="38" cy="18"/>
            </a:xfrm>
            <a:custGeom>
              <a:avLst/>
              <a:gdLst>
                <a:gd name="T0" fmla="*/ 0 w 51"/>
                <a:gd name="T1" fmla="*/ 0 h 24"/>
                <a:gd name="T2" fmla="*/ 51 w 51"/>
                <a:gd name="T3" fmla="*/ 24 h 24"/>
              </a:gdLst>
              <a:ahLst/>
              <a:cxnLst>
                <a:cxn ang="0">
                  <a:pos x="13" y="0"/>
                </a:cxn>
                <a:cxn ang="0">
                  <a:pos x="7" y="18"/>
                </a:cxn>
                <a:cxn ang="0">
                  <a:pos x="27" y="24"/>
                </a:cxn>
                <a:cxn ang="0">
                  <a:pos x="33" y="4"/>
                </a:cxn>
                <a:cxn ang="0">
                  <a:pos x="13" y="0"/>
                </a:cxn>
              </a:cxnLst>
              <a:rect l="T0" t="T1" r="T2" b="T3"/>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w="9525">
              <a:noFill/>
              <a:round/>
              <a:headEnd/>
              <a:tailEnd/>
            </a:ln>
          </p:spPr>
          <p:txBody>
            <a:bodyPr/>
            <a:lstStyle/>
            <a:p>
              <a:endParaRPr lang="zh-CN" altLang="en-US"/>
            </a:p>
          </p:txBody>
        </p:sp>
        <p:sp>
          <p:nvSpPr>
            <p:cNvPr id="30" name="Freeform 50"/>
            <p:cNvSpPr>
              <a:spLocks/>
            </p:cNvSpPr>
            <p:nvPr/>
          </p:nvSpPr>
          <p:spPr bwMode="auto">
            <a:xfrm>
              <a:off x="988" y="273"/>
              <a:ext cx="38" cy="18"/>
            </a:xfrm>
            <a:custGeom>
              <a:avLst/>
              <a:gdLst>
                <a:gd name="T0" fmla="*/ 0 w 51"/>
                <a:gd name="T1" fmla="*/ 0 h 24"/>
                <a:gd name="T2" fmla="*/ 51 w 51"/>
                <a:gd name="T3" fmla="*/ 24 h 24"/>
              </a:gdLst>
              <a:ahLst/>
              <a:cxnLst>
                <a:cxn ang="0">
                  <a:pos x="13" y="0"/>
                </a:cxn>
                <a:cxn ang="0">
                  <a:pos x="7" y="18"/>
                </a:cxn>
                <a:cxn ang="0">
                  <a:pos x="27" y="24"/>
                </a:cxn>
                <a:cxn ang="0">
                  <a:pos x="33" y="4"/>
                </a:cxn>
                <a:cxn ang="0">
                  <a:pos x="13" y="0"/>
                </a:cxn>
              </a:cxnLst>
              <a:rect l="T0" t="T1" r="T2" b="T3"/>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w="9525">
              <a:noFill/>
              <a:round/>
              <a:headEnd/>
              <a:tailEnd/>
            </a:ln>
          </p:spPr>
          <p:txBody>
            <a:bodyPr/>
            <a:lstStyle/>
            <a:p>
              <a:endParaRPr lang="zh-CN" altLang="en-US"/>
            </a:p>
          </p:txBody>
        </p:sp>
        <p:sp>
          <p:nvSpPr>
            <p:cNvPr id="31" name="Freeform 51"/>
            <p:cNvSpPr>
              <a:spLocks/>
            </p:cNvSpPr>
            <p:nvPr/>
          </p:nvSpPr>
          <p:spPr bwMode="auto">
            <a:xfrm>
              <a:off x="1053" y="94"/>
              <a:ext cx="39" cy="18"/>
            </a:xfrm>
            <a:custGeom>
              <a:avLst/>
              <a:gdLst>
                <a:gd name="T0" fmla="*/ 0 w 51"/>
                <a:gd name="T1" fmla="*/ 0 h 24"/>
                <a:gd name="T2" fmla="*/ 51 w 51"/>
                <a:gd name="T3" fmla="*/ 24 h 24"/>
              </a:gdLst>
              <a:ahLst/>
              <a:cxnLst>
                <a:cxn ang="0">
                  <a:pos x="13" y="0"/>
                </a:cxn>
                <a:cxn ang="0">
                  <a:pos x="7" y="18"/>
                </a:cxn>
                <a:cxn ang="0">
                  <a:pos x="27" y="24"/>
                </a:cxn>
                <a:cxn ang="0">
                  <a:pos x="33" y="4"/>
                </a:cxn>
                <a:cxn ang="0">
                  <a:pos x="13" y="0"/>
                </a:cxn>
              </a:cxnLst>
              <a:rect l="T0" t="T1" r="T2" b="T3"/>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w="9525">
              <a:noFill/>
              <a:round/>
              <a:headEnd/>
              <a:tailEnd/>
            </a:ln>
          </p:spPr>
          <p:txBody>
            <a:bodyPr/>
            <a:lstStyle/>
            <a:p>
              <a:endParaRPr lang="zh-CN" altLang="en-US"/>
            </a:p>
          </p:txBody>
        </p:sp>
        <p:sp>
          <p:nvSpPr>
            <p:cNvPr id="32" name="Freeform 52"/>
            <p:cNvSpPr>
              <a:spLocks/>
            </p:cNvSpPr>
            <p:nvPr/>
          </p:nvSpPr>
          <p:spPr bwMode="auto">
            <a:xfrm>
              <a:off x="1116" y="202"/>
              <a:ext cx="38" cy="18"/>
            </a:xfrm>
            <a:custGeom>
              <a:avLst/>
              <a:gdLst>
                <a:gd name="T0" fmla="*/ 0 w 51"/>
                <a:gd name="T1" fmla="*/ 0 h 24"/>
                <a:gd name="T2" fmla="*/ 51 w 51"/>
                <a:gd name="T3" fmla="*/ 24 h 24"/>
              </a:gdLst>
              <a:ahLst/>
              <a:cxnLst>
                <a:cxn ang="0">
                  <a:pos x="13" y="0"/>
                </a:cxn>
                <a:cxn ang="0">
                  <a:pos x="7" y="18"/>
                </a:cxn>
                <a:cxn ang="0">
                  <a:pos x="27" y="24"/>
                </a:cxn>
                <a:cxn ang="0">
                  <a:pos x="33" y="4"/>
                </a:cxn>
                <a:cxn ang="0">
                  <a:pos x="13" y="0"/>
                </a:cxn>
              </a:cxnLst>
              <a:rect l="T0" t="T1" r="T2" b="T3"/>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w="9525">
              <a:noFill/>
              <a:round/>
              <a:headEnd/>
              <a:tailEnd/>
            </a:ln>
          </p:spPr>
          <p:txBody>
            <a:bodyPr/>
            <a:lstStyle/>
            <a:p>
              <a:endParaRPr lang="zh-CN" altLang="en-US"/>
            </a:p>
          </p:txBody>
        </p:sp>
        <p:sp>
          <p:nvSpPr>
            <p:cNvPr id="33" name="Freeform 53"/>
            <p:cNvSpPr>
              <a:spLocks/>
            </p:cNvSpPr>
            <p:nvPr/>
          </p:nvSpPr>
          <p:spPr bwMode="auto">
            <a:xfrm>
              <a:off x="1132" y="0"/>
              <a:ext cx="696" cy="346"/>
            </a:xfrm>
            <a:custGeom>
              <a:avLst/>
              <a:gdLst>
                <a:gd name="T0" fmla="*/ 0 w 929"/>
                <a:gd name="T1" fmla="*/ 0 h 462"/>
                <a:gd name="T2" fmla="*/ 929 w 929"/>
                <a:gd name="T3" fmla="*/ 462 h 462"/>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T0" t="T1" r="T2" b="T3"/>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grpFill/>
            <a:ln w="9525">
              <a:noFill/>
              <a:round/>
              <a:headEnd/>
              <a:tailEnd/>
            </a:ln>
          </p:spPr>
          <p:txBody>
            <a:bodyPr/>
            <a:lstStyle/>
            <a:p>
              <a:endParaRPr lang="zh-CN" altLang="en-US"/>
            </a:p>
          </p:txBody>
        </p:sp>
        <p:sp>
          <p:nvSpPr>
            <p:cNvPr id="34" name="Freeform 54"/>
            <p:cNvSpPr>
              <a:spLocks/>
            </p:cNvSpPr>
            <p:nvPr/>
          </p:nvSpPr>
          <p:spPr bwMode="auto">
            <a:xfrm>
              <a:off x="1345" y="184"/>
              <a:ext cx="39" cy="24"/>
            </a:xfrm>
            <a:custGeom>
              <a:avLst/>
              <a:gdLst>
                <a:gd name="T0" fmla="*/ 0 w 52"/>
                <a:gd name="T1" fmla="*/ 0 h 32"/>
                <a:gd name="T2" fmla="*/ 52 w 52"/>
                <a:gd name="T3" fmla="*/ 32 h 32"/>
              </a:gdLst>
              <a:ahLst/>
              <a:cxnLst>
                <a:cxn ang="0">
                  <a:pos x="34" y="0"/>
                </a:cxn>
                <a:cxn ang="0">
                  <a:pos x="8" y="20"/>
                </a:cxn>
                <a:cxn ang="0">
                  <a:pos x="24" y="32"/>
                </a:cxn>
                <a:cxn ang="0">
                  <a:pos x="42" y="30"/>
                </a:cxn>
                <a:cxn ang="0">
                  <a:pos x="34" y="0"/>
                </a:cxn>
              </a:cxnLst>
              <a:rect l="T0" t="T1" r="T2" b="T3"/>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w="9525">
              <a:noFill/>
              <a:round/>
              <a:headEnd/>
              <a:tailEnd/>
            </a:ln>
          </p:spPr>
          <p:txBody>
            <a:bodyPr/>
            <a:lstStyle/>
            <a:p>
              <a:endParaRPr lang="zh-CN" altLang="en-US"/>
            </a:p>
          </p:txBody>
        </p:sp>
        <p:sp>
          <p:nvSpPr>
            <p:cNvPr id="35" name="Freeform 55"/>
            <p:cNvSpPr>
              <a:spLocks/>
            </p:cNvSpPr>
            <p:nvPr/>
          </p:nvSpPr>
          <p:spPr bwMode="auto">
            <a:xfrm>
              <a:off x="1628" y="250"/>
              <a:ext cx="128" cy="54"/>
            </a:xfrm>
            <a:custGeom>
              <a:avLst/>
              <a:gdLst>
                <a:gd name="T0" fmla="*/ 0 w 172"/>
                <a:gd name="T1" fmla="*/ 0 h 72"/>
                <a:gd name="T2" fmla="*/ 172 w 172"/>
                <a:gd name="T3" fmla="*/ 72 h 72"/>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T0" t="T1" r="T2" b="T3"/>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grpFill/>
            <a:ln w="9525">
              <a:noFill/>
              <a:round/>
              <a:headEnd/>
              <a:tailEnd/>
            </a:ln>
          </p:spPr>
          <p:txBody>
            <a:bodyPr/>
            <a:lstStyle/>
            <a:p>
              <a:endParaRPr lang="zh-CN" altLang="en-US"/>
            </a:p>
          </p:txBody>
        </p:sp>
        <p:sp>
          <p:nvSpPr>
            <p:cNvPr id="36" name="Freeform 56"/>
            <p:cNvSpPr>
              <a:spLocks/>
            </p:cNvSpPr>
            <p:nvPr/>
          </p:nvSpPr>
          <p:spPr bwMode="auto">
            <a:xfrm>
              <a:off x="1729" y="87"/>
              <a:ext cx="39" cy="24"/>
            </a:xfrm>
            <a:custGeom>
              <a:avLst/>
              <a:gdLst>
                <a:gd name="T0" fmla="*/ 0 w 52"/>
                <a:gd name="T1" fmla="*/ 0 h 32"/>
                <a:gd name="T2" fmla="*/ 52 w 52"/>
                <a:gd name="T3" fmla="*/ 32 h 32"/>
              </a:gdLst>
              <a:ahLst/>
              <a:cxnLst>
                <a:cxn ang="0">
                  <a:pos x="34" y="0"/>
                </a:cxn>
                <a:cxn ang="0">
                  <a:pos x="8" y="20"/>
                </a:cxn>
                <a:cxn ang="0">
                  <a:pos x="24" y="32"/>
                </a:cxn>
                <a:cxn ang="0">
                  <a:pos x="42" y="30"/>
                </a:cxn>
                <a:cxn ang="0">
                  <a:pos x="34" y="0"/>
                </a:cxn>
              </a:cxnLst>
              <a:rect l="T0" t="T1" r="T2" b="T3"/>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w="9525">
              <a:noFill/>
              <a:round/>
              <a:headEnd/>
              <a:tailEnd/>
            </a:ln>
          </p:spPr>
          <p:txBody>
            <a:bodyPr/>
            <a:lstStyle/>
            <a:p>
              <a:endParaRPr lang="zh-CN" altLang="en-US"/>
            </a:p>
          </p:txBody>
        </p:sp>
        <p:sp>
          <p:nvSpPr>
            <p:cNvPr id="37" name="Freeform 57"/>
            <p:cNvSpPr>
              <a:spLocks/>
            </p:cNvSpPr>
            <p:nvPr/>
          </p:nvSpPr>
          <p:spPr bwMode="auto">
            <a:xfrm>
              <a:off x="1998" y="55"/>
              <a:ext cx="155" cy="63"/>
            </a:xfrm>
            <a:custGeom>
              <a:avLst/>
              <a:gdLst>
                <a:gd name="T0" fmla="*/ 0 w 206"/>
                <a:gd name="T1" fmla="*/ 0 h 85"/>
                <a:gd name="T2" fmla="*/ 206 w 206"/>
                <a:gd name="T3" fmla="*/ 85 h 85"/>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T0" t="T1" r="T2" b="T3"/>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grpFill/>
            <a:ln w="9525">
              <a:noFill/>
              <a:round/>
              <a:headEnd/>
              <a:tailEnd/>
            </a:ln>
          </p:spPr>
          <p:txBody>
            <a:bodyPr/>
            <a:lstStyle/>
            <a:p>
              <a:endParaRPr lang="zh-CN" altLang="en-US"/>
            </a:p>
          </p:txBody>
        </p:sp>
        <p:sp>
          <p:nvSpPr>
            <p:cNvPr id="38" name="Freeform 58"/>
            <p:cNvSpPr>
              <a:spLocks/>
            </p:cNvSpPr>
            <p:nvPr/>
          </p:nvSpPr>
          <p:spPr bwMode="auto">
            <a:xfrm>
              <a:off x="2095" y="88"/>
              <a:ext cx="48" cy="21"/>
            </a:xfrm>
            <a:custGeom>
              <a:avLst/>
              <a:gdLst>
                <a:gd name="T0" fmla="*/ 0 w 64"/>
                <a:gd name="T1" fmla="*/ 0 h 28"/>
                <a:gd name="T2" fmla="*/ 64 w 64"/>
                <a:gd name="T3" fmla="*/ 28 h 28"/>
              </a:gdLst>
              <a:ahLst/>
              <a:cxnLst>
                <a:cxn ang="0">
                  <a:pos x="36" y="6"/>
                </a:cxn>
                <a:cxn ang="0">
                  <a:pos x="8" y="4"/>
                </a:cxn>
                <a:cxn ang="0">
                  <a:pos x="24" y="28"/>
                </a:cxn>
                <a:cxn ang="0">
                  <a:pos x="54" y="14"/>
                </a:cxn>
                <a:cxn ang="0">
                  <a:pos x="36" y="6"/>
                </a:cxn>
              </a:cxnLst>
              <a:rect l="T0" t="T1" r="T2" b="T3"/>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grpFill/>
            <a:ln w="9525">
              <a:noFill/>
              <a:round/>
              <a:headEnd/>
              <a:tailEnd/>
            </a:ln>
          </p:spPr>
          <p:txBody>
            <a:bodyPr/>
            <a:lstStyle/>
            <a:p>
              <a:endParaRPr lang="zh-CN" altLang="en-US"/>
            </a:p>
          </p:txBody>
        </p:sp>
        <p:sp>
          <p:nvSpPr>
            <p:cNvPr id="39" name="Freeform 59"/>
            <p:cNvSpPr>
              <a:spLocks/>
            </p:cNvSpPr>
            <p:nvPr/>
          </p:nvSpPr>
          <p:spPr bwMode="auto">
            <a:xfrm>
              <a:off x="1803" y="360"/>
              <a:ext cx="109" cy="132"/>
            </a:xfrm>
            <a:custGeom>
              <a:avLst/>
              <a:gdLst>
                <a:gd name="T0" fmla="*/ 0 w 146"/>
                <a:gd name="T1" fmla="*/ 0 h 176"/>
                <a:gd name="T2" fmla="*/ 146 w 146"/>
                <a:gd name="T3" fmla="*/ 176 h 176"/>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T0" t="T1" r="T2" b="T3"/>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grpFill/>
            <a:ln w="9525">
              <a:noFill/>
              <a:round/>
              <a:headEnd/>
              <a:tailEnd/>
            </a:ln>
          </p:spPr>
          <p:txBody>
            <a:bodyPr/>
            <a:lstStyle/>
            <a:p>
              <a:endParaRPr lang="zh-CN" altLang="en-US"/>
            </a:p>
          </p:txBody>
        </p:sp>
        <p:sp>
          <p:nvSpPr>
            <p:cNvPr id="40" name="Freeform 60"/>
            <p:cNvSpPr>
              <a:spLocks/>
            </p:cNvSpPr>
            <p:nvPr/>
          </p:nvSpPr>
          <p:spPr bwMode="auto">
            <a:xfrm>
              <a:off x="1749" y="408"/>
              <a:ext cx="69" cy="68"/>
            </a:xfrm>
            <a:custGeom>
              <a:avLst/>
              <a:gdLst>
                <a:gd name="T0" fmla="*/ 0 w 92"/>
                <a:gd name="T1" fmla="*/ 0 h 92"/>
                <a:gd name="T2" fmla="*/ 92 w 92"/>
                <a:gd name="T3" fmla="*/ 92 h 92"/>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T0" t="T1" r="T2" b="T3"/>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grpFill/>
            <a:ln w="9525">
              <a:noFill/>
              <a:round/>
              <a:headEnd/>
              <a:tailEnd/>
            </a:ln>
          </p:spPr>
          <p:txBody>
            <a:bodyPr/>
            <a:lstStyle/>
            <a:p>
              <a:endParaRPr lang="zh-CN" altLang="en-US"/>
            </a:p>
          </p:txBody>
        </p:sp>
        <p:sp>
          <p:nvSpPr>
            <p:cNvPr id="41" name="Freeform 61"/>
            <p:cNvSpPr>
              <a:spLocks/>
            </p:cNvSpPr>
            <p:nvPr/>
          </p:nvSpPr>
          <p:spPr bwMode="auto">
            <a:xfrm>
              <a:off x="3435" y="1551"/>
              <a:ext cx="474" cy="495"/>
            </a:xfrm>
            <a:custGeom>
              <a:avLst/>
              <a:gdLst>
                <a:gd name="T0" fmla="*/ 0 w 633"/>
                <a:gd name="T1" fmla="*/ 0 h 660"/>
                <a:gd name="T2" fmla="*/ 633 w 633"/>
                <a:gd name="T3" fmla="*/ 660 h 660"/>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T0" t="T1" r="T2" b="T3"/>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grpFill/>
            <a:ln w="9525">
              <a:noFill/>
              <a:round/>
              <a:headEnd/>
              <a:tailEnd/>
            </a:ln>
          </p:spPr>
          <p:txBody>
            <a:bodyPr/>
            <a:lstStyle/>
            <a:p>
              <a:endParaRPr lang="zh-CN" altLang="en-US"/>
            </a:p>
          </p:txBody>
        </p:sp>
        <p:sp>
          <p:nvSpPr>
            <p:cNvPr id="42" name="Freeform 62"/>
            <p:cNvSpPr>
              <a:spLocks/>
            </p:cNvSpPr>
            <p:nvPr/>
          </p:nvSpPr>
          <p:spPr bwMode="auto">
            <a:xfrm>
              <a:off x="3582" y="1290"/>
              <a:ext cx="319" cy="210"/>
            </a:xfrm>
            <a:custGeom>
              <a:avLst/>
              <a:gdLst>
                <a:gd name="T0" fmla="*/ 0 w 426"/>
                <a:gd name="T1" fmla="*/ 0 h 280"/>
                <a:gd name="T2" fmla="*/ 426 w 426"/>
                <a:gd name="T3" fmla="*/ 280 h 280"/>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T0" t="T1" r="T2" b="T3"/>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grpFill/>
            <a:ln w="9525">
              <a:noFill/>
              <a:round/>
              <a:headEnd/>
              <a:tailEnd/>
            </a:ln>
          </p:spPr>
          <p:txBody>
            <a:bodyPr/>
            <a:lstStyle/>
            <a:p>
              <a:endParaRPr lang="zh-CN" altLang="en-US"/>
            </a:p>
          </p:txBody>
        </p:sp>
        <p:sp>
          <p:nvSpPr>
            <p:cNvPr id="43" name="Freeform 63"/>
            <p:cNvSpPr>
              <a:spLocks/>
            </p:cNvSpPr>
            <p:nvPr/>
          </p:nvSpPr>
          <p:spPr bwMode="auto">
            <a:xfrm>
              <a:off x="3591" y="1292"/>
              <a:ext cx="311" cy="211"/>
            </a:xfrm>
            <a:custGeom>
              <a:avLst/>
              <a:gdLst>
                <a:gd name="T0" fmla="*/ 0 w 416"/>
                <a:gd name="T1" fmla="*/ 0 h 282"/>
                <a:gd name="T2" fmla="*/ 416 w 416"/>
                <a:gd name="T3" fmla="*/ 282 h 282"/>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T0" t="T1" r="T2" b="T3"/>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grpFill/>
            <a:ln w="9525">
              <a:noFill/>
              <a:round/>
              <a:headEnd/>
              <a:tailEnd/>
            </a:ln>
          </p:spPr>
          <p:txBody>
            <a:bodyPr/>
            <a:lstStyle/>
            <a:p>
              <a:endParaRPr lang="zh-CN" altLang="en-US"/>
            </a:p>
          </p:txBody>
        </p:sp>
        <p:sp>
          <p:nvSpPr>
            <p:cNvPr id="44" name="Freeform 64"/>
            <p:cNvSpPr>
              <a:spLocks/>
            </p:cNvSpPr>
            <p:nvPr/>
          </p:nvSpPr>
          <p:spPr bwMode="auto">
            <a:xfrm>
              <a:off x="3821" y="2062"/>
              <a:ext cx="45" cy="58"/>
            </a:xfrm>
            <a:custGeom>
              <a:avLst/>
              <a:gdLst>
                <a:gd name="T0" fmla="*/ 0 w 60"/>
                <a:gd name="T1" fmla="*/ 0 h 78"/>
                <a:gd name="T2" fmla="*/ 60 w 60"/>
                <a:gd name="T3" fmla="*/ 78 h 78"/>
              </a:gdLst>
              <a:ahLst/>
              <a:cxnLst>
                <a:cxn ang="0">
                  <a:pos x="32" y="18"/>
                </a:cxn>
                <a:cxn ang="0">
                  <a:pos x="0" y="18"/>
                </a:cxn>
                <a:cxn ang="0">
                  <a:pos x="20" y="42"/>
                </a:cxn>
                <a:cxn ang="0">
                  <a:pos x="28" y="66"/>
                </a:cxn>
                <a:cxn ang="0">
                  <a:pos x="32" y="78"/>
                </a:cxn>
                <a:cxn ang="0">
                  <a:pos x="60" y="50"/>
                </a:cxn>
                <a:cxn ang="0">
                  <a:pos x="32" y="18"/>
                </a:cxn>
              </a:cxnLst>
              <a:rect l="T0" t="T1" r="T2" b="T3"/>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grpFill/>
            <a:ln w="9525">
              <a:noFill/>
              <a:round/>
              <a:headEnd/>
              <a:tailEnd/>
            </a:ln>
          </p:spPr>
          <p:txBody>
            <a:bodyPr/>
            <a:lstStyle/>
            <a:p>
              <a:endParaRPr lang="zh-CN" altLang="en-US"/>
            </a:p>
          </p:txBody>
        </p:sp>
        <p:sp>
          <p:nvSpPr>
            <p:cNvPr id="45" name="Freeform 65"/>
            <p:cNvSpPr>
              <a:spLocks/>
            </p:cNvSpPr>
            <p:nvPr/>
          </p:nvSpPr>
          <p:spPr bwMode="auto">
            <a:xfrm>
              <a:off x="3957" y="1972"/>
              <a:ext cx="164" cy="85"/>
            </a:xfrm>
            <a:custGeom>
              <a:avLst/>
              <a:gdLst>
                <a:gd name="T0" fmla="*/ 0 w 219"/>
                <a:gd name="T1" fmla="*/ 0 h 113"/>
                <a:gd name="T2" fmla="*/ 219 w 219"/>
                <a:gd name="T3" fmla="*/ 113 h 113"/>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T0" t="T1" r="T2" b="T3"/>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grpFill/>
            <a:ln w="9525">
              <a:noFill/>
              <a:round/>
              <a:headEnd/>
              <a:tailEnd/>
            </a:ln>
          </p:spPr>
          <p:txBody>
            <a:bodyPr/>
            <a:lstStyle/>
            <a:p>
              <a:endParaRPr lang="zh-CN" altLang="en-US"/>
            </a:p>
          </p:txBody>
        </p:sp>
        <p:sp>
          <p:nvSpPr>
            <p:cNvPr id="46" name="Freeform 66"/>
            <p:cNvSpPr>
              <a:spLocks/>
            </p:cNvSpPr>
            <p:nvPr/>
          </p:nvSpPr>
          <p:spPr bwMode="auto">
            <a:xfrm>
              <a:off x="4127" y="1922"/>
              <a:ext cx="104" cy="92"/>
            </a:xfrm>
            <a:custGeom>
              <a:avLst/>
              <a:gdLst>
                <a:gd name="T0" fmla="*/ 0 w 139"/>
                <a:gd name="T1" fmla="*/ 0 h 122"/>
                <a:gd name="T2" fmla="*/ 139 w 139"/>
                <a:gd name="T3" fmla="*/ 122 h 122"/>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T0" t="T1" r="T2" b="T3"/>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grpFill/>
            <a:ln w="9525">
              <a:noFill/>
              <a:round/>
              <a:headEnd/>
              <a:tailEnd/>
            </a:ln>
          </p:spPr>
          <p:txBody>
            <a:bodyPr/>
            <a:lstStyle/>
            <a:p>
              <a:endParaRPr lang="zh-CN" altLang="en-US"/>
            </a:p>
          </p:txBody>
        </p:sp>
        <p:sp>
          <p:nvSpPr>
            <p:cNvPr id="47" name="Freeform 67"/>
            <p:cNvSpPr>
              <a:spLocks/>
            </p:cNvSpPr>
            <p:nvPr/>
          </p:nvSpPr>
          <p:spPr bwMode="auto">
            <a:xfrm>
              <a:off x="4182" y="1881"/>
              <a:ext cx="37" cy="26"/>
            </a:xfrm>
            <a:custGeom>
              <a:avLst/>
              <a:gdLst>
                <a:gd name="T0" fmla="*/ 0 w 49"/>
                <a:gd name="T1" fmla="*/ 0 h 35"/>
                <a:gd name="T2" fmla="*/ 49 w 49"/>
                <a:gd name="T3" fmla="*/ 35 h 35"/>
              </a:gdLst>
              <a:ahLst/>
              <a:cxnLst>
                <a:cxn ang="0">
                  <a:pos x="29" y="0"/>
                </a:cxn>
                <a:cxn ang="0">
                  <a:pos x="8" y="11"/>
                </a:cxn>
                <a:cxn ang="0">
                  <a:pos x="24" y="35"/>
                </a:cxn>
                <a:cxn ang="0">
                  <a:pos x="39" y="26"/>
                </a:cxn>
                <a:cxn ang="0">
                  <a:pos x="29" y="0"/>
                </a:cxn>
              </a:cxnLst>
              <a:rect l="T0" t="T1" r="T2" b="T3"/>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grpFill/>
            <a:ln w="9525">
              <a:noFill/>
              <a:round/>
              <a:headEnd/>
              <a:tailEnd/>
            </a:ln>
          </p:spPr>
          <p:txBody>
            <a:bodyPr/>
            <a:lstStyle/>
            <a:p>
              <a:endParaRPr lang="zh-CN" altLang="en-US"/>
            </a:p>
          </p:txBody>
        </p:sp>
        <p:sp>
          <p:nvSpPr>
            <p:cNvPr id="48" name="Freeform 68"/>
            <p:cNvSpPr>
              <a:spLocks/>
            </p:cNvSpPr>
            <p:nvPr/>
          </p:nvSpPr>
          <p:spPr bwMode="auto">
            <a:xfrm>
              <a:off x="2459" y="1395"/>
              <a:ext cx="123" cy="201"/>
            </a:xfrm>
            <a:custGeom>
              <a:avLst/>
              <a:gdLst>
                <a:gd name="T0" fmla="*/ 0 w 164"/>
                <a:gd name="T1" fmla="*/ 0 h 268"/>
                <a:gd name="T2" fmla="*/ 164 w 164"/>
                <a:gd name="T3" fmla="*/ 268 h 268"/>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T0" t="T1" r="T2" b="T3"/>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grpFill/>
            <a:ln w="9525">
              <a:noFill/>
              <a:round/>
              <a:headEnd/>
              <a:tailEnd/>
            </a:ln>
          </p:spPr>
          <p:txBody>
            <a:bodyPr/>
            <a:lstStyle/>
            <a:p>
              <a:endParaRPr lang="zh-CN" altLang="en-US"/>
            </a:p>
          </p:txBody>
        </p:sp>
        <p:sp>
          <p:nvSpPr>
            <p:cNvPr id="49" name="Freeform 69"/>
            <p:cNvSpPr>
              <a:spLocks/>
            </p:cNvSpPr>
            <p:nvPr/>
          </p:nvSpPr>
          <p:spPr bwMode="auto">
            <a:xfrm>
              <a:off x="2991" y="1083"/>
              <a:ext cx="49" cy="61"/>
            </a:xfrm>
            <a:custGeom>
              <a:avLst/>
              <a:gdLst>
                <a:gd name="T0" fmla="*/ 0 w 66"/>
                <a:gd name="T1" fmla="*/ 0 h 81"/>
                <a:gd name="T2" fmla="*/ 66 w 66"/>
                <a:gd name="T3" fmla="*/ 81 h 81"/>
              </a:gdLst>
              <a:ahLst/>
              <a:cxnLst>
                <a:cxn ang="0">
                  <a:pos x="29" y="0"/>
                </a:cxn>
                <a:cxn ang="0">
                  <a:pos x="25" y="60"/>
                </a:cxn>
                <a:cxn ang="0">
                  <a:pos x="29" y="76"/>
                </a:cxn>
                <a:cxn ang="0">
                  <a:pos x="41" y="80"/>
                </a:cxn>
                <a:cxn ang="0">
                  <a:pos x="57" y="76"/>
                </a:cxn>
                <a:cxn ang="0">
                  <a:pos x="29" y="0"/>
                </a:cxn>
              </a:cxnLst>
              <a:rect l="T0" t="T1" r="T2" b="T3"/>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grpFill/>
            <a:ln w="9525">
              <a:noFill/>
              <a:round/>
              <a:headEnd/>
              <a:tailEnd/>
            </a:ln>
          </p:spPr>
          <p:txBody>
            <a:bodyPr/>
            <a:lstStyle/>
            <a:p>
              <a:endParaRPr lang="zh-CN" altLang="en-US"/>
            </a:p>
          </p:txBody>
        </p:sp>
        <p:sp>
          <p:nvSpPr>
            <p:cNvPr id="50" name="Freeform 70"/>
            <p:cNvSpPr>
              <a:spLocks/>
            </p:cNvSpPr>
            <p:nvPr/>
          </p:nvSpPr>
          <p:spPr bwMode="auto">
            <a:xfrm>
              <a:off x="3324" y="1149"/>
              <a:ext cx="111" cy="183"/>
            </a:xfrm>
            <a:custGeom>
              <a:avLst/>
              <a:gdLst>
                <a:gd name="T0" fmla="*/ 0 w 148"/>
                <a:gd name="T1" fmla="*/ 0 h 244"/>
                <a:gd name="T2" fmla="*/ 148 w 148"/>
                <a:gd name="T3" fmla="*/ 244 h 244"/>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T0" t="T1" r="T2" b="T3"/>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grpFill/>
            <a:ln w="9525">
              <a:noFill/>
              <a:round/>
              <a:headEnd/>
              <a:tailEnd/>
            </a:ln>
          </p:spPr>
          <p:txBody>
            <a:bodyPr/>
            <a:lstStyle/>
            <a:p>
              <a:endParaRPr lang="zh-CN" altLang="en-US"/>
            </a:p>
          </p:txBody>
        </p:sp>
        <p:sp>
          <p:nvSpPr>
            <p:cNvPr id="51" name="Freeform 71"/>
            <p:cNvSpPr>
              <a:spLocks/>
            </p:cNvSpPr>
            <p:nvPr/>
          </p:nvSpPr>
          <p:spPr bwMode="auto">
            <a:xfrm>
              <a:off x="3230" y="1092"/>
              <a:ext cx="72" cy="137"/>
            </a:xfrm>
            <a:custGeom>
              <a:avLst/>
              <a:gdLst>
                <a:gd name="T0" fmla="*/ 0 w 96"/>
                <a:gd name="T1" fmla="*/ 0 h 183"/>
                <a:gd name="T2" fmla="*/ 96 w 96"/>
                <a:gd name="T3" fmla="*/ 183 h 183"/>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T0" t="T1" r="T2" b="T3"/>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grpFill/>
            <a:ln w="9525">
              <a:noFill/>
              <a:round/>
              <a:headEnd/>
              <a:tailEnd/>
            </a:ln>
          </p:spPr>
          <p:txBody>
            <a:bodyPr/>
            <a:lstStyle/>
            <a:p>
              <a:endParaRPr lang="zh-CN" altLang="en-US"/>
            </a:p>
          </p:txBody>
        </p:sp>
        <p:sp>
          <p:nvSpPr>
            <p:cNvPr id="52" name="Freeform 72"/>
            <p:cNvSpPr>
              <a:spLocks/>
            </p:cNvSpPr>
            <p:nvPr/>
          </p:nvSpPr>
          <p:spPr bwMode="auto">
            <a:xfrm>
              <a:off x="3279" y="1202"/>
              <a:ext cx="40" cy="131"/>
            </a:xfrm>
            <a:custGeom>
              <a:avLst/>
              <a:gdLst>
                <a:gd name="T0" fmla="*/ 0 w 54"/>
                <a:gd name="T1" fmla="*/ 0 h 175"/>
                <a:gd name="T2" fmla="*/ 54 w 54"/>
                <a:gd name="T3" fmla="*/ 175 h 175"/>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T0" t="T1" r="T2" b="T3"/>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grpFill/>
            <a:ln w="9525">
              <a:noFill/>
              <a:round/>
              <a:headEnd/>
              <a:tailEnd/>
            </a:ln>
          </p:spPr>
          <p:txBody>
            <a:bodyPr/>
            <a:lstStyle/>
            <a:p>
              <a:endParaRPr lang="zh-CN" altLang="en-US"/>
            </a:p>
          </p:txBody>
        </p:sp>
        <p:sp>
          <p:nvSpPr>
            <p:cNvPr id="53" name="Freeform 73"/>
            <p:cNvSpPr>
              <a:spLocks/>
            </p:cNvSpPr>
            <p:nvPr/>
          </p:nvSpPr>
          <p:spPr bwMode="auto">
            <a:xfrm>
              <a:off x="3324" y="1339"/>
              <a:ext cx="65" cy="54"/>
            </a:xfrm>
            <a:custGeom>
              <a:avLst/>
              <a:gdLst>
                <a:gd name="T0" fmla="*/ 0 w 86"/>
                <a:gd name="T1" fmla="*/ 0 h 73"/>
                <a:gd name="T2" fmla="*/ 86 w 86"/>
                <a:gd name="T3" fmla="*/ 73 h 73"/>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T0" t="T1" r="T2" b="T3"/>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grpFill/>
            <a:ln w="9525">
              <a:noFill/>
              <a:round/>
              <a:headEnd/>
              <a:tailEnd/>
            </a:ln>
          </p:spPr>
          <p:txBody>
            <a:bodyPr/>
            <a:lstStyle/>
            <a:p>
              <a:endParaRPr lang="zh-CN" altLang="en-US"/>
            </a:p>
          </p:txBody>
        </p:sp>
        <p:sp>
          <p:nvSpPr>
            <p:cNvPr id="54" name="Freeform 74"/>
            <p:cNvSpPr>
              <a:spLocks/>
            </p:cNvSpPr>
            <p:nvPr/>
          </p:nvSpPr>
          <p:spPr bwMode="auto">
            <a:xfrm>
              <a:off x="3428" y="1244"/>
              <a:ext cx="83" cy="117"/>
            </a:xfrm>
            <a:custGeom>
              <a:avLst/>
              <a:gdLst>
                <a:gd name="T0" fmla="*/ 0 w 111"/>
                <a:gd name="T1" fmla="*/ 0 h 156"/>
                <a:gd name="T2" fmla="*/ 111 w 111"/>
                <a:gd name="T3" fmla="*/ 156 h 156"/>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T0" t="T1" r="T2" b="T3"/>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grpFill/>
            <a:ln w="9525">
              <a:noFill/>
              <a:round/>
              <a:headEnd/>
              <a:tailEnd/>
            </a:ln>
          </p:spPr>
          <p:txBody>
            <a:bodyPr/>
            <a:lstStyle/>
            <a:p>
              <a:endParaRPr lang="zh-CN" altLang="en-US"/>
            </a:p>
          </p:txBody>
        </p:sp>
        <p:sp>
          <p:nvSpPr>
            <p:cNvPr id="55" name="Freeform 75"/>
            <p:cNvSpPr>
              <a:spLocks/>
            </p:cNvSpPr>
            <p:nvPr/>
          </p:nvSpPr>
          <p:spPr bwMode="auto">
            <a:xfrm>
              <a:off x="3400" y="826"/>
              <a:ext cx="22" cy="71"/>
            </a:xfrm>
            <a:custGeom>
              <a:avLst/>
              <a:gdLst>
                <a:gd name="T0" fmla="*/ 0 w 30"/>
                <a:gd name="T1" fmla="*/ 0 h 94"/>
                <a:gd name="T2" fmla="*/ 30 w 30"/>
                <a:gd name="T3" fmla="*/ 94 h 94"/>
              </a:gdLst>
              <a:ahLst/>
              <a:cxnLst>
                <a:cxn ang="0">
                  <a:pos x="12" y="0"/>
                </a:cxn>
                <a:cxn ang="0">
                  <a:pos x="0" y="16"/>
                </a:cxn>
                <a:cxn ang="0">
                  <a:pos x="6" y="37"/>
                </a:cxn>
                <a:cxn ang="0">
                  <a:pos x="1" y="61"/>
                </a:cxn>
                <a:cxn ang="0">
                  <a:pos x="16" y="94"/>
                </a:cxn>
                <a:cxn ang="0">
                  <a:pos x="30" y="82"/>
                </a:cxn>
                <a:cxn ang="0">
                  <a:pos x="22" y="61"/>
                </a:cxn>
                <a:cxn ang="0">
                  <a:pos x="12" y="0"/>
                </a:cxn>
              </a:cxnLst>
              <a:rect l="T0" t="T1" r="T2" b="T3"/>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grpFill/>
            <a:ln w="9525">
              <a:noFill/>
              <a:round/>
              <a:headEnd/>
              <a:tailEnd/>
            </a:ln>
          </p:spPr>
          <p:txBody>
            <a:bodyPr/>
            <a:lstStyle/>
            <a:p>
              <a:endParaRPr lang="zh-CN" altLang="en-US"/>
            </a:p>
          </p:txBody>
        </p:sp>
        <p:sp>
          <p:nvSpPr>
            <p:cNvPr id="56" name="Freeform 76"/>
            <p:cNvSpPr>
              <a:spLocks/>
            </p:cNvSpPr>
            <p:nvPr/>
          </p:nvSpPr>
          <p:spPr bwMode="auto">
            <a:xfrm>
              <a:off x="3414" y="945"/>
              <a:ext cx="61" cy="118"/>
            </a:xfrm>
            <a:custGeom>
              <a:avLst/>
              <a:gdLst>
                <a:gd name="T0" fmla="*/ 0 w 81"/>
                <a:gd name="T1" fmla="*/ 0 h 158"/>
                <a:gd name="T2" fmla="*/ 81 w 81"/>
                <a:gd name="T3" fmla="*/ 158 h 158"/>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T0" t="T1" r="T2" b="T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grpFill/>
            <a:ln w="9525">
              <a:noFill/>
              <a:round/>
              <a:headEnd/>
              <a:tailEnd/>
            </a:ln>
          </p:spPr>
          <p:txBody>
            <a:bodyPr/>
            <a:lstStyle/>
            <a:p>
              <a:endParaRPr lang="zh-CN" altLang="en-US"/>
            </a:p>
          </p:txBody>
        </p:sp>
        <p:sp>
          <p:nvSpPr>
            <p:cNvPr id="57" name="Freeform 77"/>
            <p:cNvSpPr>
              <a:spLocks/>
            </p:cNvSpPr>
            <p:nvPr/>
          </p:nvSpPr>
          <p:spPr bwMode="auto">
            <a:xfrm>
              <a:off x="3457" y="1101"/>
              <a:ext cx="64" cy="79"/>
            </a:xfrm>
            <a:custGeom>
              <a:avLst/>
              <a:gdLst>
                <a:gd name="T0" fmla="*/ 0 w 85"/>
                <a:gd name="T1" fmla="*/ 0 h 105"/>
                <a:gd name="T2" fmla="*/ 85 w 85"/>
                <a:gd name="T3" fmla="*/ 105 h 105"/>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T0" t="T1" r="T2" b="T3"/>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grpFill/>
            <a:ln w="9525">
              <a:noFill/>
              <a:round/>
              <a:headEnd/>
              <a:tailEnd/>
            </a:ln>
          </p:spPr>
          <p:txBody>
            <a:bodyPr/>
            <a:lstStyle/>
            <a:p>
              <a:endParaRPr lang="zh-CN" altLang="en-US"/>
            </a:p>
          </p:txBody>
        </p:sp>
        <p:sp>
          <p:nvSpPr>
            <p:cNvPr id="58" name="Freeform 78"/>
            <p:cNvSpPr>
              <a:spLocks/>
            </p:cNvSpPr>
            <p:nvPr/>
          </p:nvSpPr>
          <p:spPr bwMode="auto">
            <a:xfrm>
              <a:off x="3533" y="1242"/>
              <a:ext cx="29" cy="49"/>
            </a:xfrm>
            <a:custGeom>
              <a:avLst/>
              <a:gdLst>
                <a:gd name="T0" fmla="*/ 0 w 38"/>
                <a:gd name="T1" fmla="*/ 0 h 66"/>
                <a:gd name="T2" fmla="*/ 38 w 38"/>
                <a:gd name="T3" fmla="*/ 66 h 66"/>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T0" t="T1" r="T2" b="T3"/>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grpFill/>
            <a:ln w="9525">
              <a:noFill/>
              <a:round/>
              <a:headEnd/>
              <a:tailEnd/>
            </a:ln>
          </p:spPr>
          <p:txBody>
            <a:bodyPr/>
            <a:lstStyle/>
            <a:p>
              <a:endParaRPr lang="zh-CN" altLang="en-US"/>
            </a:p>
          </p:txBody>
        </p:sp>
        <p:sp>
          <p:nvSpPr>
            <p:cNvPr id="59" name="Freeform 79"/>
            <p:cNvSpPr>
              <a:spLocks/>
            </p:cNvSpPr>
            <p:nvPr/>
          </p:nvSpPr>
          <p:spPr bwMode="auto">
            <a:xfrm>
              <a:off x="3517" y="1324"/>
              <a:ext cx="18" cy="17"/>
            </a:xfrm>
            <a:custGeom>
              <a:avLst/>
              <a:gdLst>
                <a:gd name="T0" fmla="*/ 0 w 24"/>
                <a:gd name="T1" fmla="*/ 0 h 23"/>
                <a:gd name="T2" fmla="*/ 24 w 24"/>
                <a:gd name="T3" fmla="*/ 23 h 23"/>
              </a:gdLst>
              <a:ahLst/>
              <a:cxnLst>
                <a:cxn ang="0">
                  <a:pos x="0" y="0"/>
                </a:cxn>
                <a:cxn ang="0">
                  <a:pos x="6" y="23"/>
                </a:cxn>
                <a:cxn ang="0">
                  <a:pos x="24" y="11"/>
                </a:cxn>
                <a:cxn ang="0">
                  <a:pos x="0" y="0"/>
                </a:cxn>
              </a:cxnLst>
              <a:rect l="T0" t="T1" r="T2" b="T3"/>
              <a:pathLst>
                <a:path w="24" h="23">
                  <a:moveTo>
                    <a:pt x="0" y="0"/>
                  </a:moveTo>
                  <a:cubicBezTo>
                    <a:pt x="1" y="8"/>
                    <a:pt x="3" y="16"/>
                    <a:pt x="6" y="23"/>
                  </a:cubicBezTo>
                  <a:cubicBezTo>
                    <a:pt x="19" y="20"/>
                    <a:pt x="19" y="22"/>
                    <a:pt x="24" y="11"/>
                  </a:cubicBezTo>
                  <a:cubicBezTo>
                    <a:pt x="20" y="0"/>
                    <a:pt x="4" y="8"/>
                    <a:pt x="0" y="0"/>
                  </a:cubicBezTo>
                  <a:close/>
                </a:path>
              </a:pathLst>
            </a:custGeom>
            <a:grpFill/>
            <a:ln w="9525">
              <a:noFill/>
              <a:round/>
              <a:headEnd/>
              <a:tailEnd/>
            </a:ln>
          </p:spPr>
          <p:txBody>
            <a:bodyPr/>
            <a:lstStyle/>
            <a:p>
              <a:endParaRPr lang="zh-CN" altLang="en-US"/>
            </a:p>
          </p:txBody>
        </p:sp>
        <p:sp>
          <p:nvSpPr>
            <p:cNvPr id="60" name="Freeform 80"/>
            <p:cNvSpPr>
              <a:spLocks/>
            </p:cNvSpPr>
            <p:nvPr/>
          </p:nvSpPr>
          <p:spPr bwMode="auto">
            <a:xfrm>
              <a:off x="3544" y="1314"/>
              <a:ext cx="45" cy="37"/>
            </a:xfrm>
            <a:custGeom>
              <a:avLst/>
              <a:gdLst>
                <a:gd name="T0" fmla="*/ 0 w 60"/>
                <a:gd name="T1" fmla="*/ 0 h 49"/>
                <a:gd name="T2" fmla="*/ 60 w 60"/>
                <a:gd name="T3" fmla="*/ 49 h 49"/>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T0" t="T1" r="T2" b="T3"/>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grpFill/>
            <a:ln w="9525">
              <a:noFill/>
              <a:round/>
              <a:headEnd/>
              <a:tailEnd/>
            </a:ln>
          </p:spPr>
          <p:txBody>
            <a:bodyPr/>
            <a:lstStyle/>
            <a:p>
              <a:endParaRPr lang="zh-CN" altLang="en-US"/>
            </a:p>
          </p:txBody>
        </p:sp>
        <p:sp>
          <p:nvSpPr>
            <p:cNvPr id="61" name="Freeform 81"/>
            <p:cNvSpPr>
              <a:spLocks/>
            </p:cNvSpPr>
            <p:nvPr/>
          </p:nvSpPr>
          <p:spPr bwMode="auto">
            <a:xfrm>
              <a:off x="3613" y="1384"/>
              <a:ext cx="24" cy="33"/>
            </a:xfrm>
            <a:custGeom>
              <a:avLst/>
              <a:gdLst>
                <a:gd name="T0" fmla="*/ 0 w 32"/>
                <a:gd name="T1" fmla="*/ 0 h 44"/>
                <a:gd name="T2" fmla="*/ 32 w 32"/>
                <a:gd name="T3" fmla="*/ 44 h 44"/>
              </a:gdLst>
              <a:ahLst/>
              <a:cxnLst>
                <a:cxn ang="0">
                  <a:pos x="28" y="0"/>
                </a:cxn>
                <a:cxn ang="0">
                  <a:pos x="10" y="11"/>
                </a:cxn>
                <a:cxn ang="0">
                  <a:pos x="12" y="32"/>
                </a:cxn>
                <a:cxn ang="0">
                  <a:pos x="24" y="36"/>
                </a:cxn>
                <a:cxn ang="0">
                  <a:pos x="28" y="0"/>
                </a:cxn>
              </a:cxnLst>
              <a:rect l="T0" t="T1" r="T2" b="T3"/>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w="9525">
              <a:noFill/>
              <a:round/>
              <a:headEnd/>
              <a:tailEnd/>
            </a:ln>
          </p:spPr>
          <p:txBody>
            <a:bodyPr/>
            <a:lstStyle/>
            <a:p>
              <a:endParaRPr lang="zh-CN" altLang="en-US"/>
            </a:p>
          </p:txBody>
        </p:sp>
        <p:sp>
          <p:nvSpPr>
            <p:cNvPr id="62" name="Freeform 82"/>
            <p:cNvSpPr>
              <a:spLocks/>
            </p:cNvSpPr>
            <p:nvPr/>
          </p:nvSpPr>
          <p:spPr bwMode="auto">
            <a:xfrm>
              <a:off x="3880" y="1342"/>
              <a:ext cx="46" cy="47"/>
            </a:xfrm>
            <a:custGeom>
              <a:avLst/>
              <a:gdLst>
                <a:gd name="T0" fmla="*/ 0 w 61"/>
                <a:gd name="T1" fmla="*/ 0 h 63"/>
                <a:gd name="T2" fmla="*/ 61 w 61"/>
                <a:gd name="T3" fmla="*/ 63 h 63"/>
              </a:gdLst>
              <a:ahLst/>
              <a:cxnLst>
                <a:cxn ang="0">
                  <a:pos x="7" y="0"/>
                </a:cxn>
                <a:cxn ang="0">
                  <a:pos x="0" y="14"/>
                </a:cxn>
                <a:cxn ang="0">
                  <a:pos x="24" y="35"/>
                </a:cxn>
                <a:cxn ang="0">
                  <a:pos x="36" y="54"/>
                </a:cxn>
                <a:cxn ang="0">
                  <a:pos x="46" y="63"/>
                </a:cxn>
                <a:cxn ang="0">
                  <a:pos x="61" y="56"/>
                </a:cxn>
                <a:cxn ang="0">
                  <a:pos x="33" y="17"/>
                </a:cxn>
                <a:cxn ang="0">
                  <a:pos x="7" y="0"/>
                </a:cxn>
              </a:cxnLst>
              <a:rect l="T0" t="T1" r="T2" b="T3"/>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grpFill/>
            <a:ln w="9525">
              <a:noFill/>
              <a:round/>
              <a:headEnd/>
              <a:tailEnd/>
            </a:ln>
          </p:spPr>
          <p:txBody>
            <a:bodyPr/>
            <a:lstStyle/>
            <a:p>
              <a:endParaRPr lang="zh-CN" altLang="en-US"/>
            </a:p>
          </p:txBody>
        </p:sp>
        <p:sp>
          <p:nvSpPr>
            <p:cNvPr id="63" name="Freeform 83"/>
            <p:cNvSpPr>
              <a:spLocks/>
            </p:cNvSpPr>
            <p:nvPr/>
          </p:nvSpPr>
          <p:spPr bwMode="auto">
            <a:xfrm>
              <a:off x="3483" y="1401"/>
              <a:ext cx="46" cy="50"/>
            </a:xfrm>
            <a:custGeom>
              <a:avLst/>
              <a:gdLst>
                <a:gd name="T0" fmla="*/ 0 w 61"/>
                <a:gd name="T1" fmla="*/ 0 h 67"/>
                <a:gd name="T2" fmla="*/ 61 w 61"/>
                <a:gd name="T3" fmla="*/ 67 h 67"/>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T0" t="T1" r="T2" b="T3"/>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grpFill/>
            <a:ln w="9525">
              <a:noFill/>
              <a:round/>
              <a:headEnd/>
              <a:tailEnd/>
            </a:ln>
          </p:spPr>
          <p:txBody>
            <a:bodyPr/>
            <a:lstStyle/>
            <a:p>
              <a:endParaRPr lang="zh-CN" altLang="en-US"/>
            </a:p>
          </p:txBody>
        </p:sp>
        <p:sp>
          <p:nvSpPr>
            <p:cNvPr id="64" name="Freeform 84"/>
            <p:cNvSpPr>
              <a:spLocks/>
            </p:cNvSpPr>
            <p:nvPr/>
          </p:nvSpPr>
          <p:spPr bwMode="auto">
            <a:xfrm>
              <a:off x="3434" y="1420"/>
              <a:ext cx="32" cy="27"/>
            </a:xfrm>
            <a:custGeom>
              <a:avLst/>
              <a:gdLst>
                <a:gd name="T0" fmla="*/ 0 w 43"/>
                <a:gd name="T1" fmla="*/ 0 h 36"/>
                <a:gd name="T2" fmla="*/ 43 w 43"/>
                <a:gd name="T3" fmla="*/ 36 h 36"/>
              </a:gdLst>
              <a:ahLst/>
              <a:cxnLst>
                <a:cxn ang="0">
                  <a:pos x="21" y="3"/>
                </a:cxn>
                <a:cxn ang="0">
                  <a:pos x="6" y="6"/>
                </a:cxn>
                <a:cxn ang="0">
                  <a:pos x="33" y="36"/>
                </a:cxn>
                <a:cxn ang="0">
                  <a:pos x="42" y="30"/>
                </a:cxn>
                <a:cxn ang="0">
                  <a:pos x="21" y="3"/>
                </a:cxn>
              </a:cxnLst>
              <a:rect l="T0" t="T1" r="T2" b="T3"/>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grpFill/>
            <a:ln w="9525">
              <a:noFill/>
              <a:round/>
              <a:headEnd/>
              <a:tailEnd/>
            </a:ln>
          </p:spPr>
          <p:txBody>
            <a:bodyPr/>
            <a:lstStyle/>
            <a:p>
              <a:endParaRPr lang="zh-CN" altLang="en-US"/>
            </a:p>
          </p:txBody>
        </p:sp>
        <p:sp>
          <p:nvSpPr>
            <p:cNvPr id="65" name="Freeform 85"/>
            <p:cNvSpPr>
              <a:spLocks/>
            </p:cNvSpPr>
            <p:nvPr/>
          </p:nvSpPr>
          <p:spPr bwMode="auto">
            <a:xfrm>
              <a:off x="3413" y="1391"/>
              <a:ext cx="24" cy="31"/>
            </a:xfrm>
            <a:custGeom>
              <a:avLst/>
              <a:gdLst>
                <a:gd name="T0" fmla="*/ 0 w 32"/>
                <a:gd name="T1" fmla="*/ 0 h 41"/>
                <a:gd name="T2" fmla="*/ 32 w 32"/>
                <a:gd name="T3" fmla="*/ 41 h 41"/>
              </a:gdLst>
              <a:ahLst/>
              <a:cxnLst>
                <a:cxn ang="0">
                  <a:pos x="21" y="0"/>
                </a:cxn>
                <a:cxn ang="0">
                  <a:pos x="0" y="26"/>
                </a:cxn>
                <a:cxn ang="0">
                  <a:pos x="16" y="24"/>
                </a:cxn>
                <a:cxn ang="0">
                  <a:pos x="19" y="29"/>
                </a:cxn>
                <a:cxn ang="0">
                  <a:pos x="16" y="35"/>
                </a:cxn>
                <a:cxn ang="0">
                  <a:pos x="30" y="21"/>
                </a:cxn>
                <a:cxn ang="0">
                  <a:pos x="24" y="9"/>
                </a:cxn>
                <a:cxn ang="0">
                  <a:pos x="21" y="0"/>
                </a:cxn>
              </a:cxnLst>
              <a:rect l="T0" t="T1" r="T2" b="T3"/>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grpFill/>
            <a:ln w="9525">
              <a:noFill/>
              <a:round/>
              <a:headEnd/>
              <a:tailEnd/>
            </a:ln>
          </p:spPr>
          <p:txBody>
            <a:bodyPr/>
            <a:lstStyle/>
            <a:p>
              <a:endParaRPr lang="zh-CN" altLang="en-US"/>
            </a:p>
          </p:txBody>
        </p:sp>
        <p:sp>
          <p:nvSpPr>
            <p:cNvPr id="66" name="Freeform 86"/>
            <p:cNvSpPr>
              <a:spLocks/>
            </p:cNvSpPr>
            <p:nvPr/>
          </p:nvSpPr>
          <p:spPr bwMode="auto">
            <a:xfrm>
              <a:off x="3447" y="1402"/>
              <a:ext cx="34" cy="24"/>
            </a:xfrm>
            <a:custGeom>
              <a:avLst/>
              <a:gdLst>
                <a:gd name="T0" fmla="*/ 0 w 45"/>
                <a:gd name="T1" fmla="*/ 0 h 32"/>
                <a:gd name="T2" fmla="*/ 45 w 45"/>
                <a:gd name="T3" fmla="*/ 32 h 32"/>
              </a:gdLst>
              <a:ahLst/>
              <a:cxnLst>
                <a:cxn ang="0">
                  <a:pos x="21" y="0"/>
                </a:cxn>
                <a:cxn ang="0">
                  <a:pos x="0" y="7"/>
                </a:cxn>
                <a:cxn ang="0">
                  <a:pos x="27" y="31"/>
                </a:cxn>
                <a:cxn ang="0">
                  <a:pos x="45" y="24"/>
                </a:cxn>
                <a:cxn ang="0">
                  <a:pos x="22" y="10"/>
                </a:cxn>
                <a:cxn ang="0">
                  <a:pos x="21" y="0"/>
                </a:cxn>
              </a:cxnLst>
              <a:rect l="T0" t="T1" r="T2" b="T3"/>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grpFill/>
            <a:ln w="9525">
              <a:noFill/>
              <a:round/>
              <a:headEnd/>
              <a:tailEnd/>
            </a:ln>
          </p:spPr>
          <p:txBody>
            <a:bodyPr/>
            <a:lstStyle/>
            <a:p>
              <a:endParaRPr lang="zh-CN" altLang="en-US"/>
            </a:p>
          </p:txBody>
        </p:sp>
        <p:sp>
          <p:nvSpPr>
            <p:cNvPr id="67" name="Freeform 87"/>
            <p:cNvSpPr>
              <a:spLocks/>
            </p:cNvSpPr>
            <p:nvPr/>
          </p:nvSpPr>
          <p:spPr bwMode="auto">
            <a:xfrm>
              <a:off x="3398" y="1070"/>
              <a:ext cx="27" cy="55"/>
            </a:xfrm>
            <a:custGeom>
              <a:avLst/>
              <a:gdLst>
                <a:gd name="T0" fmla="*/ 0 w 35"/>
                <a:gd name="T1" fmla="*/ 0 h 74"/>
                <a:gd name="T2" fmla="*/ 35 w 35"/>
                <a:gd name="T3" fmla="*/ 74 h 74"/>
              </a:gdLst>
              <a:ahLst/>
              <a:cxnLst>
                <a:cxn ang="0">
                  <a:pos x="30" y="0"/>
                </a:cxn>
                <a:cxn ang="0">
                  <a:pos x="21" y="15"/>
                </a:cxn>
                <a:cxn ang="0">
                  <a:pos x="9" y="36"/>
                </a:cxn>
                <a:cxn ang="0">
                  <a:pos x="0" y="59"/>
                </a:cxn>
                <a:cxn ang="0">
                  <a:pos x="8" y="74"/>
                </a:cxn>
                <a:cxn ang="0">
                  <a:pos x="20" y="59"/>
                </a:cxn>
                <a:cxn ang="0">
                  <a:pos x="35" y="32"/>
                </a:cxn>
                <a:cxn ang="0">
                  <a:pos x="30" y="0"/>
                </a:cxn>
              </a:cxnLst>
              <a:rect l="T0" t="T1" r="T2" b="T3"/>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grpFill/>
            <a:ln w="9525">
              <a:noFill/>
              <a:round/>
              <a:headEnd/>
              <a:tailEnd/>
            </a:ln>
          </p:spPr>
          <p:txBody>
            <a:bodyPr/>
            <a:lstStyle/>
            <a:p>
              <a:endParaRPr lang="zh-CN" altLang="en-US"/>
            </a:p>
          </p:txBody>
        </p:sp>
        <p:sp>
          <p:nvSpPr>
            <p:cNvPr id="68" name="Freeform 88"/>
            <p:cNvSpPr>
              <a:spLocks/>
            </p:cNvSpPr>
            <p:nvPr/>
          </p:nvSpPr>
          <p:spPr bwMode="auto">
            <a:xfrm>
              <a:off x="3449" y="1061"/>
              <a:ext cx="19" cy="55"/>
            </a:xfrm>
            <a:custGeom>
              <a:avLst/>
              <a:gdLst>
                <a:gd name="T0" fmla="*/ 0 w 25"/>
                <a:gd name="T1" fmla="*/ 0 h 73"/>
                <a:gd name="T2" fmla="*/ 25 w 25"/>
                <a:gd name="T3" fmla="*/ 73 h 73"/>
              </a:gdLst>
              <a:ahLst/>
              <a:cxnLst>
                <a:cxn ang="0">
                  <a:pos x="13" y="7"/>
                </a:cxn>
                <a:cxn ang="0">
                  <a:pos x="4" y="8"/>
                </a:cxn>
                <a:cxn ang="0">
                  <a:pos x="0" y="22"/>
                </a:cxn>
                <a:cxn ang="0">
                  <a:pos x="15" y="41"/>
                </a:cxn>
                <a:cxn ang="0">
                  <a:pos x="25" y="56"/>
                </a:cxn>
                <a:cxn ang="0">
                  <a:pos x="16" y="20"/>
                </a:cxn>
                <a:cxn ang="0">
                  <a:pos x="13" y="7"/>
                </a:cxn>
              </a:cxnLst>
              <a:rect l="T0" t="T1" r="T2" b="T3"/>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grpFill/>
            <a:ln w="9525">
              <a:noFill/>
              <a:round/>
              <a:headEnd/>
              <a:tailEnd/>
            </a:ln>
          </p:spPr>
          <p:txBody>
            <a:bodyPr/>
            <a:lstStyle/>
            <a:p>
              <a:endParaRPr lang="zh-CN" altLang="en-US"/>
            </a:p>
          </p:txBody>
        </p:sp>
        <p:sp>
          <p:nvSpPr>
            <p:cNvPr id="69" name="Freeform 89"/>
            <p:cNvSpPr>
              <a:spLocks/>
            </p:cNvSpPr>
            <p:nvPr/>
          </p:nvSpPr>
          <p:spPr bwMode="auto">
            <a:xfrm>
              <a:off x="3471" y="1044"/>
              <a:ext cx="10" cy="25"/>
            </a:xfrm>
            <a:custGeom>
              <a:avLst/>
              <a:gdLst>
                <a:gd name="T0" fmla="*/ 0 w 14"/>
                <a:gd name="T1" fmla="*/ 0 h 33"/>
                <a:gd name="T2" fmla="*/ 14 w 14"/>
                <a:gd name="T3" fmla="*/ 33 h 33"/>
              </a:gdLst>
              <a:ahLst/>
              <a:cxnLst>
                <a:cxn ang="0">
                  <a:pos x="11" y="0"/>
                </a:cxn>
                <a:cxn ang="0">
                  <a:pos x="1" y="10"/>
                </a:cxn>
                <a:cxn ang="0">
                  <a:pos x="11" y="25"/>
                </a:cxn>
                <a:cxn ang="0">
                  <a:pos x="11" y="0"/>
                </a:cxn>
              </a:cxnLst>
              <a:rect l="T0" t="T1" r="T2" b="T3"/>
              <a:pathLst>
                <a:path w="14" h="33">
                  <a:moveTo>
                    <a:pt x="11" y="0"/>
                  </a:moveTo>
                  <a:cubicBezTo>
                    <a:pt x="7" y="3"/>
                    <a:pt x="5" y="7"/>
                    <a:pt x="1" y="10"/>
                  </a:cubicBezTo>
                  <a:cubicBezTo>
                    <a:pt x="2" y="18"/>
                    <a:pt x="0" y="33"/>
                    <a:pt x="11" y="25"/>
                  </a:cubicBezTo>
                  <a:cubicBezTo>
                    <a:pt x="14" y="15"/>
                    <a:pt x="5" y="4"/>
                    <a:pt x="11" y="0"/>
                  </a:cubicBezTo>
                  <a:close/>
                </a:path>
              </a:pathLst>
            </a:custGeom>
            <a:grpFill/>
            <a:ln w="9525">
              <a:noFill/>
              <a:round/>
              <a:headEnd/>
              <a:tailEnd/>
            </a:ln>
          </p:spPr>
          <p:txBody>
            <a:bodyPr/>
            <a:lstStyle/>
            <a:p>
              <a:endParaRPr lang="zh-CN" altLang="en-US"/>
            </a:p>
          </p:txBody>
        </p:sp>
        <p:sp>
          <p:nvSpPr>
            <p:cNvPr id="70" name="Freeform 90"/>
            <p:cNvSpPr>
              <a:spLocks/>
            </p:cNvSpPr>
            <p:nvPr/>
          </p:nvSpPr>
          <p:spPr bwMode="auto">
            <a:xfrm>
              <a:off x="3481" y="1056"/>
              <a:ext cx="21" cy="48"/>
            </a:xfrm>
            <a:custGeom>
              <a:avLst/>
              <a:gdLst>
                <a:gd name="T0" fmla="*/ 0 w 28"/>
                <a:gd name="T1" fmla="*/ 0 h 64"/>
                <a:gd name="T2" fmla="*/ 28 w 28"/>
                <a:gd name="T3" fmla="*/ 64 h 64"/>
              </a:gdLst>
              <a:ahLst/>
              <a:cxnLst>
                <a:cxn ang="0">
                  <a:pos x="5" y="0"/>
                </a:cxn>
                <a:cxn ang="0">
                  <a:pos x="11" y="14"/>
                </a:cxn>
                <a:cxn ang="0">
                  <a:pos x="20" y="21"/>
                </a:cxn>
                <a:cxn ang="0">
                  <a:pos x="8" y="39"/>
                </a:cxn>
                <a:cxn ang="0">
                  <a:pos x="0" y="56"/>
                </a:cxn>
                <a:cxn ang="0">
                  <a:pos x="11" y="57"/>
                </a:cxn>
                <a:cxn ang="0">
                  <a:pos x="26" y="26"/>
                </a:cxn>
                <a:cxn ang="0">
                  <a:pos x="5" y="0"/>
                </a:cxn>
              </a:cxnLst>
              <a:rect l="T0" t="T1" r="T2" b="T3"/>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grpFill/>
            <a:ln w="9525">
              <a:noFill/>
              <a:round/>
              <a:headEnd/>
              <a:tailEnd/>
            </a:ln>
          </p:spPr>
          <p:txBody>
            <a:bodyPr/>
            <a:lstStyle/>
            <a:p>
              <a:endParaRPr lang="zh-CN" altLang="en-US"/>
            </a:p>
          </p:txBody>
        </p:sp>
        <p:sp>
          <p:nvSpPr>
            <p:cNvPr id="71" name="Freeform 91"/>
            <p:cNvSpPr>
              <a:spLocks/>
            </p:cNvSpPr>
            <p:nvPr/>
          </p:nvSpPr>
          <p:spPr bwMode="auto">
            <a:xfrm>
              <a:off x="3212" y="1125"/>
              <a:ext cx="12" cy="27"/>
            </a:xfrm>
            <a:custGeom>
              <a:avLst/>
              <a:gdLst>
                <a:gd name="T0" fmla="*/ 0 w 16"/>
                <a:gd name="T1" fmla="*/ 0 h 36"/>
                <a:gd name="T2" fmla="*/ 16 w 16"/>
                <a:gd name="T3" fmla="*/ 36 h 36"/>
              </a:gdLst>
              <a:ahLst/>
              <a:cxnLst>
                <a:cxn ang="0">
                  <a:pos x="14" y="3"/>
                </a:cxn>
                <a:cxn ang="0">
                  <a:pos x="0" y="7"/>
                </a:cxn>
                <a:cxn ang="0">
                  <a:pos x="8" y="22"/>
                </a:cxn>
                <a:cxn ang="0">
                  <a:pos x="14" y="3"/>
                </a:cxn>
              </a:cxnLst>
              <a:rect l="T0" t="T1" r="T2" b="T3"/>
              <a:pathLst>
                <a:path w="16" h="36">
                  <a:moveTo>
                    <a:pt x="14" y="3"/>
                  </a:moveTo>
                  <a:cubicBezTo>
                    <a:pt x="7" y="0"/>
                    <a:pt x="4" y="1"/>
                    <a:pt x="0" y="7"/>
                  </a:cubicBezTo>
                  <a:cubicBezTo>
                    <a:pt x="3" y="14"/>
                    <a:pt x="2" y="17"/>
                    <a:pt x="8" y="22"/>
                  </a:cubicBezTo>
                  <a:cubicBezTo>
                    <a:pt x="16" y="36"/>
                    <a:pt x="11" y="7"/>
                    <a:pt x="14" y="3"/>
                  </a:cubicBezTo>
                  <a:close/>
                </a:path>
              </a:pathLst>
            </a:custGeom>
            <a:grpFill/>
            <a:ln w="9525">
              <a:noFill/>
              <a:round/>
              <a:headEnd/>
              <a:tailEnd/>
            </a:ln>
          </p:spPr>
          <p:txBody>
            <a:bodyPr/>
            <a:lstStyle/>
            <a:p>
              <a:endParaRPr lang="zh-CN" altLang="en-US"/>
            </a:p>
          </p:txBody>
        </p:sp>
        <p:sp>
          <p:nvSpPr>
            <p:cNvPr id="72" name="Freeform 92"/>
            <p:cNvSpPr>
              <a:spLocks/>
            </p:cNvSpPr>
            <p:nvPr/>
          </p:nvSpPr>
          <p:spPr bwMode="auto">
            <a:xfrm>
              <a:off x="3202" y="1102"/>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73" name="Freeform 93"/>
            <p:cNvSpPr>
              <a:spLocks/>
            </p:cNvSpPr>
            <p:nvPr/>
          </p:nvSpPr>
          <p:spPr bwMode="auto">
            <a:xfrm>
              <a:off x="3198" y="1084"/>
              <a:ext cx="12" cy="14"/>
            </a:xfrm>
            <a:custGeom>
              <a:avLst/>
              <a:gdLst>
                <a:gd name="T0" fmla="*/ 0 w 16"/>
                <a:gd name="T1" fmla="*/ 0 h 19"/>
                <a:gd name="T2" fmla="*/ 16 w 16"/>
                <a:gd name="T3" fmla="*/ 19 h 19"/>
              </a:gdLst>
              <a:ahLst/>
              <a:cxnLst>
                <a:cxn ang="0">
                  <a:pos x="10" y="5"/>
                </a:cxn>
                <a:cxn ang="0">
                  <a:pos x="0" y="10"/>
                </a:cxn>
                <a:cxn ang="0">
                  <a:pos x="12" y="19"/>
                </a:cxn>
                <a:cxn ang="0">
                  <a:pos x="10" y="5"/>
                </a:cxn>
              </a:cxnLst>
              <a:rect l="T0" t="T1" r="T2" b="T3"/>
              <a:pathLst>
                <a:path w="16" h="19">
                  <a:moveTo>
                    <a:pt x="10" y="5"/>
                  </a:moveTo>
                  <a:cubicBezTo>
                    <a:pt x="4" y="0"/>
                    <a:pt x="1" y="3"/>
                    <a:pt x="0" y="10"/>
                  </a:cubicBezTo>
                  <a:cubicBezTo>
                    <a:pt x="4" y="15"/>
                    <a:pt x="7" y="16"/>
                    <a:pt x="12" y="19"/>
                  </a:cubicBezTo>
                  <a:cubicBezTo>
                    <a:pt x="16" y="12"/>
                    <a:pt x="14" y="12"/>
                    <a:pt x="10" y="5"/>
                  </a:cubicBezTo>
                  <a:close/>
                </a:path>
              </a:pathLst>
            </a:custGeom>
            <a:grpFill/>
            <a:ln w="9525">
              <a:noFill/>
              <a:round/>
              <a:headEnd/>
              <a:tailEnd/>
            </a:ln>
          </p:spPr>
          <p:txBody>
            <a:bodyPr/>
            <a:lstStyle/>
            <a:p>
              <a:endParaRPr lang="zh-CN" altLang="en-US"/>
            </a:p>
          </p:txBody>
        </p:sp>
        <p:sp>
          <p:nvSpPr>
            <p:cNvPr id="74" name="Freeform 94"/>
            <p:cNvSpPr>
              <a:spLocks/>
            </p:cNvSpPr>
            <p:nvPr/>
          </p:nvSpPr>
          <p:spPr bwMode="auto">
            <a:xfrm>
              <a:off x="3186" y="1044"/>
              <a:ext cx="11" cy="19"/>
            </a:xfrm>
            <a:custGeom>
              <a:avLst/>
              <a:gdLst>
                <a:gd name="T0" fmla="*/ 0 w 14"/>
                <a:gd name="T1" fmla="*/ 0 h 25"/>
                <a:gd name="T2" fmla="*/ 14 w 14"/>
                <a:gd name="T3" fmla="*/ 25 h 25"/>
              </a:gdLst>
              <a:ahLst/>
              <a:cxnLst>
                <a:cxn ang="0">
                  <a:pos x="6" y="0"/>
                </a:cxn>
                <a:cxn ang="0">
                  <a:pos x="0" y="13"/>
                </a:cxn>
                <a:cxn ang="0">
                  <a:pos x="12" y="24"/>
                </a:cxn>
                <a:cxn ang="0">
                  <a:pos x="6" y="0"/>
                </a:cxn>
              </a:cxnLst>
              <a:rect l="T0" t="T1" r="T2" b="T3"/>
              <a:pathLst>
                <a:path w="14" h="25">
                  <a:moveTo>
                    <a:pt x="6" y="0"/>
                  </a:moveTo>
                  <a:cubicBezTo>
                    <a:pt x="4" y="5"/>
                    <a:pt x="3" y="9"/>
                    <a:pt x="0" y="13"/>
                  </a:cubicBezTo>
                  <a:cubicBezTo>
                    <a:pt x="1" y="24"/>
                    <a:pt x="1" y="25"/>
                    <a:pt x="12" y="24"/>
                  </a:cubicBezTo>
                  <a:cubicBezTo>
                    <a:pt x="14" y="12"/>
                    <a:pt x="8" y="10"/>
                    <a:pt x="6" y="0"/>
                  </a:cubicBezTo>
                  <a:close/>
                </a:path>
              </a:pathLst>
            </a:custGeom>
            <a:grpFill/>
            <a:ln w="9525">
              <a:noFill/>
              <a:round/>
              <a:headEnd/>
              <a:tailEnd/>
            </a:ln>
          </p:spPr>
          <p:txBody>
            <a:bodyPr/>
            <a:lstStyle/>
            <a:p>
              <a:endParaRPr lang="zh-CN" altLang="en-US"/>
            </a:p>
          </p:txBody>
        </p:sp>
        <p:sp>
          <p:nvSpPr>
            <p:cNvPr id="75" name="Freeform 95"/>
            <p:cNvSpPr>
              <a:spLocks/>
            </p:cNvSpPr>
            <p:nvPr/>
          </p:nvSpPr>
          <p:spPr bwMode="auto">
            <a:xfrm>
              <a:off x="3188" y="1069"/>
              <a:ext cx="16" cy="13"/>
            </a:xfrm>
            <a:custGeom>
              <a:avLst/>
              <a:gdLst>
                <a:gd name="T0" fmla="*/ 0 w 22"/>
                <a:gd name="T1" fmla="*/ 0 h 18"/>
                <a:gd name="T2" fmla="*/ 22 w 22"/>
                <a:gd name="T3" fmla="*/ 18 h 18"/>
              </a:gdLst>
              <a:ahLst/>
              <a:cxnLst>
                <a:cxn ang="0">
                  <a:pos x="13" y="0"/>
                </a:cxn>
                <a:cxn ang="0">
                  <a:pos x="19" y="18"/>
                </a:cxn>
                <a:cxn ang="0">
                  <a:pos x="14" y="6"/>
                </a:cxn>
                <a:cxn ang="0">
                  <a:pos x="13" y="0"/>
                </a:cxn>
              </a:cxnLst>
              <a:rect l="T0" t="T1" r="T2" b="T3"/>
              <a:pathLst>
                <a:path w="22" h="18">
                  <a:moveTo>
                    <a:pt x="13" y="0"/>
                  </a:moveTo>
                  <a:cubicBezTo>
                    <a:pt x="0" y="8"/>
                    <a:pt x="9" y="12"/>
                    <a:pt x="19" y="18"/>
                  </a:cubicBezTo>
                  <a:cubicBezTo>
                    <a:pt x="20" y="11"/>
                    <a:pt x="22" y="8"/>
                    <a:pt x="14" y="6"/>
                  </a:cubicBezTo>
                  <a:cubicBezTo>
                    <a:pt x="9" y="3"/>
                    <a:pt x="9" y="5"/>
                    <a:pt x="13" y="0"/>
                  </a:cubicBezTo>
                  <a:close/>
                </a:path>
              </a:pathLst>
            </a:custGeom>
            <a:grpFill/>
            <a:ln w="9525">
              <a:noFill/>
              <a:round/>
              <a:headEnd/>
              <a:tailEnd/>
            </a:ln>
          </p:spPr>
          <p:txBody>
            <a:bodyPr/>
            <a:lstStyle/>
            <a:p>
              <a:endParaRPr lang="zh-CN" altLang="en-US"/>
            </a:p>
          </p:txBody>
        </p:sp>
        <p:sp>
          <p:nvSpPr>
            <p:cNvPr id="76" name="Freeform 96"/>
            <p:cNvSpPr>
              <a:spLocks/>
            </p:cNvSpPr>
            <p:nvPr/>
          </p:nvSpPr>
          <p:spPr bwMode="auto">
            <a:xfrm>
              <a:off x="4024" y="1692"/>
              <a:ext cx="45" cy="60"/>
            </a:xfrm>
            <a:custGeom>
              <a:avLst/>
              <a:gdLst>
                <a:gd name="T0" fmla="*/ 0 w 60"/>
                <a:gd name="T1" fmla="*/ 0 h 81"/>
                <a:gd name="T2" fmla="*/ 60 w 60"/>
                <a:gd name="T3" fmla="*/ 81 h 81"/>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T0" t="T1" r="T2" b="T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grpFill/>
            <a:ln w="9525">
              <a:noFill/>
              <a:round/>
              <a:headEnd/>
              <a:tailEnd/>
            </a:ln>
          </p:spPr>
          <p:txBody>
            <a:bodyPr/>
            <a:lstStyle/>
            <a:p>
              <a:endParaRPr lang="zh-CN" altLang="en-US"/>
            </a:p>
          </p:txBody>
        </p:sp>
        <p:sp>
          <p:nvSpPr>
            <p:cNvPr id="77" name="Freeform 97"/>
            <p:cNvSpPr>
              <a:spLocks/>
            </p:cNvSpPr>
            <p:nvPr/>
          </p:nvSpPr>
          <p:spPr bwMode="auto">
            <a:xfrm>
              <a:off x="4255" y="1643"/>
              <a:ext cx="53" cy="46"/>
            </a:xfrm>
            <a:custGeom>
              <a:avLst/>
              <a:gdLst>
                <a:gd name="T0" fmla="*/ 0 w 71"/>
                <a:gd name="T1" fmla="*/ 0 h 61"/>
                <a:gd name="T2" fmla="*/ 71 w 71"/>
                <a:gd name="T3" fmla="*/ 61 h 61"/>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T0" t="T1" r="T2" b="T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grpFill/>
            <a:ln w="9525">
              <a:noFill/>
              <a:round/>
              <a:headEnd/>
              <a:tailEnd/>
            </a:ln>
          </p:spPr>
          <p:txBody>
            <a:bodyPr/>
            <a:lstStyle/>
            <a:p>
              <a:endParaRPr lang="zh-CN" altLang="en-US"/>
            </a:p>
          </p:txBody>
        </p:sp>
        <p:sp>
          <p:nvSpPr>
            <p:cNvPr id="78" name="Freeform 98"/>
            <p:cNvSpPr>
              <a:spLocks/>
            </p:cNvSpPr>
            <p:nvPr/>
          </p:nvSpPr>
          <p:spPr bwMode="auto">
            <a:xfrm>
              <a:off x="4095" y="1618"/>
              <a:ext cx="17" cy="23"/>
            </a:xfrm>
            <a:custGeom>
              <a:avLst/>
              <a:gdLst>
                <a:gd name="T0" fmla="*/ 0 w 23"/>
                <a:gd name="T1" fmla="*/ 0 h 30"/>
                <a:gd name="T2" fmla="*/ 23 w 23"/>
                <a:gd name="T3" fmla="*/ 30 h 30"/>
              </a:gdLst>
              <a:ahLst/>
              <a:cxnLst>
                <a:cxn ang="0">
                  <a:pos x="9" y="0"/>
                </a:cxn>
                <a:cxn ang="0">
                  <a:pos x="0" y="14"/>
                </a:cxn>
                <a:cxn ang="0">
                  <a:pos x="12" y="30"/>
                </a:cxn>
                <a:cxn ang="0">
                  <a:pos x="9" y="0"/>
                </a:cxn>
              </a:cxnLst>
              <a:rect l="T0" t="T1" r="T2" b="T3"/>
              <a:pathLst>
                <a:path w="23" h="30">
                  <a:moveTo>
                    <a:pt x="9" y="0"/>
                  </a:moveTo>
                  <a:cubicBezTo>
                    <a:pt x="8" y="7"/>
                    <a:pt x="3" y="8"/>
                    <a:pt x="0" y="14"/>
                  </a:cubicBezTo>
                  <a:cubicBezTo>
                    <a:pt x="3" y="21"/>
                    <a:pt x="8" y="24"/>
                    <a:pt x="12" y="30"/>
                  </a:cubicBezTo>
                  <a:cubicBezTo>
                    <a:pt x="23" y="15"/>
                    <a:pt x="4" y="9"/>
                    <a:pt x="9" y="0"/>
                  </a:cubicBezTo>
                  <a:close/>
                </a:path>
              </a:pathLst>
            </a:custGeom>
            <a:grpFill/>
            <a:ln w="9525">
              <a:noFill/>
              <a:round/>
              <a:headEnd/>
              <a:tailEnd/>
            </a:ln>
          </p:spPr>
          <p:txBody>
            <a:bodyPr/>
            <a:lstStyle/>
            <a:p>
              <a:endParaRPr lang="zh-CN" altLang="en-US"/>
            </a:p>
          </p:txBody>
        </p:sp>
        <p:sp>
          <p:nvSpPr>
            <p:cNvPr id="79" name="Freeform 99"/>
            <p:cNvSpPr>
              <a:spLocks/>
            </p:cNvSpPr>
            <p:nvPr/>
          </p:nvSpPr>
          <p:spPr bwMode="auto">
            <a:xfrm>
              <a:off x="4087" y="1596"/>
              <a:ext cx="20" cy="17"/>
            </a:xfrm>
            <a:custGeom>
              <a:avLst/>
              <a:gdLst>
                <a:gd name="T0" fmla="*/ 0 w 26"/>
                <a:gd name="T1" fmla="*/ 0 h 23"/>
                <a:gd name="T2" fmla="*/ 26 w 26"/>
                <a:gd name="T3" fmla="*/ 23 h 23"/>
              </a:gdLst>
              <a:ahLst/>
              <a:cxnLst>
                <a:cxn ang="0">
                  <a:pos x="19" y="0"/>
                </a:cxn>
                <a:cxn ang="0">
                  <a:pos x="0" y="14"/>
                </a:cxn>
                <a:cxn ang="0">
                  <a:pos x="21" y="20"/>
                </a:cxn>
                <a:cxn ang="0">
                  <a:pos x="19" y="0"/>
                </a:cxn>
              </a:cxnLst>
              <a:rect l="T0" t="T1" r="T2" b="T3"/>
              <a:pathLst>
                <a:path w="26" h="23">
                  <a:moveTo>
                    <a:pt x="19" y="0"/>
                  </a:moveTo>
                  <a:cubicBezTo>
                    <a:pt x="17" y="12"/>
                    <a:pt x="10" y="11"/>
                    <a:pt x="0" y="14"/>
                  </a:cubicBezTo>
                  <a:cubicBezTo>
                    <a:pt x="5" y="23"/>
                    <a:pt x="11" y="22"/>
                    <a:pt x="21" y="20"/>
                  </a:cubicBezTo>
                  <a:cubicBezTo>
                    <a:pt x="26" y="12"/>
                    <a:pt x="23" y="7"/>
                    <a:pt x="19" y="0"/>
                  </a:cubicBezTo>
                  <a:close/>
                </a:path>
              </a:pathLst>
            </a:custGeom>
            <a:grpFill/>
            <a:ln w="9525">
              <a:noFill/>
              <a:round/>
              <a:headEnd/>
              <a:tailEnd/>
            </a:ln>
          </p:spPr>
          <p:txBody>
            <a:bodyPr/>
            <a:lstStyle/>
            <a:p>
              <a:endParaRPr lang="zh-CN" altLang="en-US"/>
            </a:p>
          </p:txBody>
        </p:sp>
        <p:sp>
          <p:nvSpPr>
            <p:cNvPr id="80" name="Freeform 100"/>
            <p:cNvSpPr>
              <a:spLocks/>
            </p:cNvSpPr>
            <p:nvPr/>
          </p:nvSpPr>
          <p:spPr bwMode="auto">
            <a:xfrm>
              <a:off x="3934" y="1402"/>
              <a:ext cx="24" cy="33"/>
            </a:xfrm>
            <a:custGeom>
              <a:avLst/>
              <a:gdLst>
                <a:gd name="T0" fmla="*/ 0 w 32"/>
                <a:gd name="T1" fmla="*/ 0 h 44"/>
                <a:gd name="T2" fmla="*/ 32 w 32"/>
                <a:gd name="T3" fmla="*/ 44 h 44"/>
              </a:gdLst>
              <a:ahLst/>
              <a:cxnLst>
                <a:cxn ang="0">
                  <a:pos x="28" y="0"/>
                </a:cxn>
                <a:cxn ang="0">
                  <a:pos x="10" y="11"/>
                </a:cxn>
                <a:cxn ang="0">
                  <a:pos x="12" y="32"/>
                </a:cxn>
                <a:cxn ang="0">
                  <a:pos x="24" y="36"/>
                </a:cxn>
                <a:cxn ang="0">
                  <a:pos x="28" y="0"/>
                </a:cxn>
              </a:cxnLst>
              <a:rect l="T0" t="T1" r="T2" b="T3"/>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w="9525">
              <a:noFill/>
              <a:round/>
              <a:headEnd/>
              <a:tailEnd/>
            </a:ln>
          </p:spPr>
          <p:txBody>
            <a:bodyPr/>
            <a:lstStyle/>
            <a:p>
              <a:endParaRPr lang="zh-CN" altLang="en-US"/>
            </a:p>
          </p:txBody>
        </p:sp>
        <p:sp>
          <p:nvSpPr>
            <p:cNvPr id="81" name="Freeform 101"/>
            <p:cNvSpPr>
              <a:spLocks/>
            </p:cNvSpPr>
            <p:nvPr/>
          </p:nvSpPr>
          <p:spPr bwMode="auto">
            <a:xfrm>
              <a:off x="3968" y="1445"/>
              <a:ext cx="26" cy="33"/>
            </a:xfrm>
            <a:custGeom>
              <a:avLst/>
              <a:gdLst>
                <a:gd name="T0" fmla="*/ 0 w 34"/>
                <a:gd name="T1" fmla="*/ 0 h 44"/>
                <a:gd name="T2" fmla="*/ 34 w 34"/>
                <a:gd name="T3" fmla="*/ 44 h 44"/>
              </a:gdLst>
              <a:ahLst/>
              <a:cxnLst>
                <a:cxn ang="0">
                  <a:pos x="30" y="0"/>
                </a:cxn>
                <a:cxn ang="0">
                  <a:pos x="10" y="9"/>
                </a:cxn>
                <a:cxn ang="0">
                  <a:pos x="14" y="32"/>
                </a:cxn>
                <a:cxn ang="0">
                  <a:pos x="26" y="36"/>
                </a:cxn>
                <a:cxn ang="0">
                  <a:pos x="30" y="0"/>
                </a:cxn>
              </a:cxnLst>
              <a:rect l="T0" t="T1" r="T2" b="T3"/>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grpFill/>
            <a:ln w="9525">
              <a:noFill/>
              <a:round/>
              <a:headEnd/>
              <a:tailEnd/>
            </a:ln>
          </p:spPr>
          <p:txBody>
            <a:bodyPr/>
            <a:lstStyle/>
            <a:p>
              <a:endParaRPr lang="zh-CN" altLang="en-US"/>
            </a:p>
          </p:txBody>
        </p:sp>
        <p:sp>
          <p:nvSpPr>
            <p:cNvPr id="82" name="Freeform 102"/>
            <p:cNvSpPr>
              <a:spLocks/>
            </p:cNvSpPr>
            <p:nvPr/>
          </p:nvSpPr>
          <p:spPr bwMode="auto">
            <a:xfrm>
              <a:off x="3995" y="1508"/>
              <a:ext cx="28" cy="28"/>
            </a:xfrm>
            <a:custGeom>
              <a:avLst/>
              <a:gdLst>
                <a:gd name="T0" fmla="*/ 0 w 38"/>
                <a:gd name="T1" fmla="*/ 0 h 37"/>
                <a:gd name="T2" fmla="*/ 38 w 38"/>
                <a:gd name="T3" fmla="*/ 37 h 37"/>
              </a:gdLst>
              <a:ahLst/>
              <a:cxnLst>
                <a:cxn ang="0">
                  <a:pos x="34" y="2"/>
                </a:cxn>
                <a:cxn ang="0">
                  <a:pos x="10" y="2"/>
                </a:cxn>
                <a:cxn ang="0">
                  <a:pos x="14" y="25"/>
                </a:cxn>
                <a:cxn ang="0">
                  <a:pos x="26" y="29"/>
                </a:cxn>
                <a:cxn ang="0">
                  <a:pos x="34" y="2"/>
                </a:cxn>
              </a:cxnLst>
              <a:rect l="T0" t="T1" r="T2" b="T3"/>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grpFill/>
            <a:ln w="9525">
              <a:noFill/>
              <a:round/>
              <a:headEnd/>
              <a:tailEnd/>
            </a:ln>
          </p:spPr>
          <p:txBody>
            <a:bodyPr/>
            <a:lstStyle/>
            <a:p>
              <a:endParaRPr lang="zh-CN" altLang="en-US"/>
            </a:p>
          </p:txBody>
        </p:sp>
        <p:sp>
          <p:nvSpPr>
            <p:cNvPr id="83" name="Freeform 103"/>
            <p:cNvSpPr>
              <a:spLocks/>
            </p:cNvSpPr>
            <p:nvPr/>
          </p:nvSpPr>
          <p:spPr bwMode="auto">
            <a:xfrm>
              <a:off x="4029" y="1498"/>
              <a:ext cx="28" cy="26"/>
            </a:xfrm>
            <a:custGeom>
              <a:avLst/>
              <a:gdLst>
                <a:gd name="T0" fmla="*/ 0 w 38"/>
                <a:gd name="T1" fmla="*/ 0 h 34"/>
                <a:gd name="T2" fmla="*/ 38 w 38"/>
                <a:gd name="T3" fmla="*/ 34 h 34"/>
              </a:gdLst>
              <a:ahLst/>
              <a:cxnLst>
                <a:cxn ang="0">
                  <a:pos x="34" y="2"/>
                </a:cxn>
                <a:cxn ang="0">
                  <a:pos x="10" y="2"/>
                </a:cxn>
                <a:cxn ang="0">
                  <a:pos x="16" y="22"/>
                </a:cxn>
                <a:cxn ang="0">
                  <a:pos x="27" y="22"/>
                </a:cxn>
                <a:cxn ang="0">
                  <a:pos x="34" y="2"/>
                </a:cxn>
              </a:cxnLst>
              <a:rect l="T0" t="T1" r="T2" b="T3"/>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grpFill/>
            <a:ln w="9525">
              <a:noFill/>
              <a:round/>
              <a:headEnd/>
              <a:tailEnd/>
            </a:ln>
          </p:spPr>
          <p:txBody>
            <a:bodyPr/>
            <a:lstStyle/>
            <a:p>
              <a:endParaRPr lang="zh-CN" altLang="en-US"/>
            </a:p>
          </p:txBody>
        </p:sp>
        <p:sp>
          <p:nvSpPr>
            <p:cNvPr id="84" name="Freeform 104"/>
            <p:cNvSpPr>
              <a:spLocks/>
            </p:cNvSpPr>
            <p:nvPr/>
          </p:nvSpPr>
          <p:spPr bwMode="auto">
            <a:xfrm>
              <a:off x="4019" y="1462"/>
              <a:ext cx="26" cy="20"/>
            </a:xfrm>
            <a:custGeom>
              <a:avLst/>
              <a:gdLst>
                <a:gd name="T0" fmla="*/ 0 w 35"/>
                <a:gd name="T1" fmla="*/ 0 h 27"/>
                <a:gd name="T2" fmla="*/ 35 w 35"/>
                <a:gd name="T3" fmla="*/ 27 h 27"/>
              </a:gdLst>
              <a:ahLst/>
              <a:cxnLst>
                <a:cxn ang="0">
                  <a:pos x="31" y="1"/>
                </a:cxn>
                <a:cxn ang="0">
                  <a:pos x="10" y="2"/>
                </a:cxn>
                <a:cxn ang="0">
                  <a:pos x="13" y="15"/>
                </a:cxn>
                <a:cxn ang="0">
                  <a:pos x="25" y="19"/>
                </a:cxn>
                <a:cxn ang="0">
                  <a:pos x="31" y="1"/>
                </a:cxn>
              </a:cxnLst>
              <a:rect l="T0" t="T1" r="T2" b="T3"/>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grpFill/>
            <a:ln w="9525">
              <a:noFill/>
              <a:round/>
              <a:headEnd/>
              <a:tailEnd/>
            </a:ln>
          </p:spPr>
          <p:txBody>
            <a:bodyPr/>
            <a:lstStyle/>
            <a:p>
              <a:endParaRPr lang="zh-CN" altLang="en-US"/>
            </a:p>
          </p:txBody>
        </p:sp>
        <p:sp>
          <p:nvSpPr>
            <p:cNvPr id="85" name="Freeform 105"/>
            <p:cNvSpPr>
              <a:spLocks/>
            </p:cNvSpPr>
            <p:nvPr/>
          </p:nvSpPr>
          <p:spPr bwMode="auto">
            <a:xfrm>
              <a:off x="3993" y="1437"/>
              <a:ext cx="26" cy="35"/>
            </a:xfrm>
            <a:custGeom>
              <a:avLst/>
              <a:gdLst>
                <a:gd name="T0" fmla="*/ 0 w 35"/>
                <a:gd name="T1" fmla="*/ 0 h 47"/>
                <a:gd name="T2" fmla="*/ 35 w 35"/>
                <a:gd name="T3" fmla="*/ 47 h 47"/>
              </a:gdLst>
              <a:ahLst/>
              <a:cxnLst>
                <a:cxn ang="0">
                  <a:pos x="28" y="16"/>
                </a:cxn>
                <a:cxn ang="0">
                  <a:pos x="19" y="2"/>
                </a:cxn>
                <a:cxn ang="0">
                  <a:pos x="10" y="25"/>
                </a:cxn>
                <a:cxn ang="0">
                  <a:pos x="19" y="35"/>
                </a:cxn>
                <a:cxn ang="0">
                  <a:pos x="27" y="29"/>
                </a:cxn>
                <a:cxn ang="0">
                  <a:pos x="28" y="16"/>
                </a:cxn>
              </a:cxnLst>
              <a:rect l="T0" t="T1" r="T2" b="T3"/>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grpFill/>
            <a:ln w="9525">
              <a:noFill/>
              <a:round/>
              <a:headEnd/>
              <a:tailEnd/>
            </a:ln>
          </p:spPr>
          <p:txBody>
            <a:bodyPr/>
            <a:lstStyle/>
            <a:p>
              <a:endParaRPr lang="zh-CN" altLang="en-US"/>
            </a:p>
          </p:txBody>
        </p:sp>
        <p:sp>
          <p:nvSpPr>
            <p:cNvPr id="86" name="Freeform 106"/>
            <p:cNvSpPr>
              <a:spLocks/>
            </p:cNvSpPr>
            <p:nvPr/>
          </p:nvSpPr>
          <p:spPr bwMode="auto">
            <a:xfrm>
              <a:off x="3961" y="1421"/>
              <a:ext cx="24" cy="26"/>
            </a:xfrm>
            <a:custGeom>
              <a:avLst/>
              <a:gdLst>
                <a:gd name="T0" fmla="*/ 0 w 32"/>
                <a:gd name="T1" fmla="*/ 0 h 35"/>
                <a:gd name="T2" fmla="*/ 32 w 32"/>
                <a:gd name="T3" fmla="*/ 35 h 35"/>
              </a:gdLst>
              <a:ahLst/>
              <a:cxnLst>
                <a:cxn ang="0">
                  <a:pos x="22" y="10"/>
                </a:cxn>
                <a:cxn ang="0">
                  <a:pos x="10" y="2"/>
                </a:cxn>
                <a:cxn ang="0">
                  <a:pos x="12" y="23"/>
                </a:cxn>
                <a:cxn ang="0">
                  <a:pos x="24" y="27"/>
                </a:cxn>
                <a:cxn ang="0">
                  <a:pos x="22" y="10"/>
                </a:cxn>
              </a:cxnLst>
              <a:rect l="T0" t="T1" r="T2" b="T3"/>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w="9525">
              <a:noFill/>
              <a:round/>
              <a:headEnd/>
              <a:tailEnd/>
            </a:ln>
          </p:spPr>
          <p:txBody>
            <a:bodyPr/>
            <a:lstStyle/>
            <a:p>
              <a:endParaRPr lang="zh-CN" altLang="en-US"/>
            </a:p>
          </p:txBody>
        </p:sp>
        <p:sp>
          <p:nvSpPr>
            <p:cNvPr id="87" name="Freeform 107"/>
            <p:cNvSpPr>
              <a:spLocks/>
            </p:cNvSpPr>
            <p:nvPr/>
          </p:nvSpPr>
          <p:spPr bwMode="auto">
            <a:xfrm>
              <a:off x="4001" y="1474"/>
              <a:ext cx="24" cy="26"/>
            </a:xfrm>
            <a:custGeom>
              <a:avLst/>
              <a:gdLst>
                <a:gd name="T0" fmla="*/ 0 w 32"/>
                <a:gd name="T1" fmla="*/ 0 h 35"/>
                <a:gd name="T2" fmla="*/ 32 w 32"/>
                <a:gd name="T3" fmla="*/ 35 h 35"/>
              </a:gdLst>
              <a:ahLst/>
              <a:cxnLst>
                <a:cxn ang="0">
                  <a:pos x="22" y="10"/>
                </a:cxn>
                <a:cxn ang="0">
                  <a:pos x="10" y="2"/>
                </a:cxn>
                <a:cxn ang="0">
                  <a:pos x="12" y="23"/>
                </a:cxn>
                <a:cxn ang="0">
                  <a:pos x="24" y="27"/>
                </a:cxn>
                <a:cxn ang="0">
                  <a:pos x="22" y="10"/>
                </a:cxn>
              </a:cxnLst>
              <a:rect l="T0" t="T1" r="T2" b="T3"/>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w="9525">
              <a:noFill/>
              <a:round/>
              <a:headEnd/>
              <a:tailEnd/>
            </a:ln>
          </p:spPr>
          <p:txBody>
            <a:bodyPr/>
            <a:lstStyle/>
            <a:p>
              <a:endParaRPr lang="zh-CN" altLang="en-US"/>
            </a:p>
          </p:txBody>
        </p:sp>
        <p:sp>
          <p:nvSpPr>
            <p:cNvPr id="88" name="Freeform 108"/>
            <p:cNvSpPr>
              <a:spLocks/>
            </p:cNvSpPr>
            <p:nvPr/>
          </p:nvSpPr>
          <p:spPr bwMode="auto">
            <a:xfrm>
              <a:off x="1732" y="199"/>
              <a:ext cx="761" cy="542"/>
            </a:xfrm>
            <a:custGeom>
              <a:avLst/>
              <a:gdLst>
                <a:gd name="T0" fmla="*/ 0 w 1016"/>
                <a:gd name="T1" fmla="*/ 0 h 723"/>
                <a:gd name="T2" fmla="*/ 1016 w 1016"/>
                <a:gd name="T3" fmla="*/ 723 h 723"/>
              </a:gdLst>
              <a:ahLst/>
              <a:cxnLst>
                <a:cxn ang="0">
                  <a:pos x="104" y="660"/>
                </a:cxn>
                <a:cxn ang="0">
                  <a:pos x="5" y="657"/>
                </a:cxn>
                <a:cxn ang="0">
                  <a:pos x="26" y="550"/>
                </a:cxn>
                <a:cxn ang="0">
                  <a:pos x="121" y="528"/>
                </a:cxn>
                <a:cxn ang="0">
                  <a:pos x="116" y="441"/>
                </a:cxn>
                <a:cxn ang="0">
                  <a:pos x="173" y="406"/>
                </a:cxn>
                <a:cxn ang="0">
                  <a:pos x="277" y="363"/>
                </a:cxn>
                <a:cxn ang="0">
                  <a:pos x="329" y="288"/>
                </a:cxn>
                <a:cxn ang="0">
                  <a:pos x="367" y="310"/>
                </a:cxn>
                <a:cxn ang="0">
                  <a:pos x="475" y="319"/>
                </a:cxn>
                <a:cxn ang="0">
                  <a:pos x="539" y="264"/>
                </a:cxn>
                <a:cxn ang="0">
                  <a:pos x="589" y="237"/>
                </a:cxn>
                <a:cxn ang="0">
                  <a:pos x="575" y="220"/>
                </a:cxn>
                <a:cxn ang="0">
                  <a:pos x="578" y="121"/>
                </a:cxn>
                <a:cxn ang="0">
                  <a:pos x="508" y="141"/>
                </a:cxn>
                <a:cxn ang="0">
                  <a:pos x="482" y="241"/>
                </a:cxn>
                <a:cxn ang="0">
                  <a:pos x="404" y="288"/>
                </a:cxn>
                <a:cxn ang="0">
                  <a:pos x="337" y="262"/>
                </a:cxn>
                <a:cxn ang="0">
                  <a:pos x="298" y="195"/>
                </a:cxn>
                <a:cxn ang="0">
                  <a:pos x="382" y="118"/>
                </a:cxn>
                <a:cxn ang="0">
                  <a:pos x="470" y="25"/>
                </a:cxn>
                <a:cxn ang="0">
                  <a:pos x="574" y="4"/>
                </a:cxn>
                <a:cxn ang="0">
                  <a:pos x="646" y="28"/>
                </a:cxn>
                <a:cxn ang="0">
                  <a:pos x="742" y="43"/>
                </a:cxn>
                <a:cxn ang="0">
                  <a:pos x="799" y="82"/>
                </a:cxn>
                <a:cxn ang="0">
                  <a:pos x="829" y="91"/>
                </a:cxn>
                <a:cxn ang="0">
                  <a:pos x="877" y="45"/>
                </a:cxn>
                <a:cxn ang="0">
                  <a:pos x="908" y="48"/>
                </a:cxn>
                <a:cxn ang="0">
                  <a:pos x="1009" y="115"/>
                </a:cxn>
                <a:cxn ang="0">
                  <a:pos x="961" y="670"/>
                </a:cxn>
                <a:cxn ang="0">
                  <a:pos x="836" y="723"/>
                </a:cxn>
                <a:cxn ang="0">
                  <a:pos x="743" y="666"/>
                </a:cxn>
                <a:cxn ang="0">
                  <a:pos x="656" y="634"/>
                </a:cxn>
                <a:cxn ang="0">
                  <a:pos x="751" y="547"/>
                </a:cxn>
                <a:cxn ang="0">
                  <a:pos x="839" y="567"/>
                </a:cxn>
                <a:cxn ang="0">
                  <a:pos x="883" y="528"/>
                </a:cxn>
                <a:cxn ang="0">
                  <a:pos x="854" y="447"/>
                </a:cxn>
                <a:cxn ang="0">
                  <a:pos x="772" y="523"/>
                </a:cxn>
                <a:cxn ang="0">
                  <a:pos x="677" y="526"/>
                </a:cxn>
                <a:cxn ang="0">
                  <a:pos x="601" y="576"/>
                </a:cxn>
                <a:cxn ang="0">
                  <a:pos x="596" y="667"/>
                </a:cxn>
                <a:cxn ang="0">
                  <a:pos x="527" y="594"/>
                </a:cxn>
                <a:cxn ang="0">
                  <a:pos x="437" y="513"/>
                </a:cxn>
                <a:cxn ang="0">
                  <a:pos x="436" y="559"/>
                </a:cxn>
                <a:cxn ang="0">
                  <a:pos x="509" y="595"/>
                </a:cxn>
                <a:cxn ang="0">
                  <a:pos x="455" y="607"/>
                </a:cxn>
                <a:cxn ang="0">
                  <a:pos x="362" y="565"/>
                </a:cxn>
                <a:cxn ang="0">
                  <a:pos x="323" y="613"/>
                </a:cxn>
                <a:cxn ang="0">
                  <a:pos x="323" y="523"/>
                </a:cxn>
                <a:cxn ang="0">
                  <a:pos x="242" y="535"/>
                </a:cxn>
                <a:cxn ang="0">
                  <a:pos x="194" y="586"/>
                </a:cxn>
              </a:cxnLst>
              <a:rect l="T0" t="T1" r="T2" b="T3"/>
              <a:pathLst>
                <a:path w="1016" h="723">
                  <a:moveTo>
                    <a:pt x="214" y="612"/>
                  </a:moveTo>
                  <a:cubicBezTo>
                    <a:pt x="204" y="613"/>
                    <a:pt x="199" y="613"/>
                    <a:pt x="191" y="618"/>
                  </a:cubicBezTo>
                  <a:cubicBezTo>
                    <a:pt x="184" y="627"/>
                    <a:pt x="178" y="635"/>
                    <a:pt x="167" y="637"/>
                  </a:cubicBezTo>
                  <a:cubicBezTo>
                    <a:pt x="162" y="639"/>
                    <a:pt x="158" y="640"/>
                    <a:pt x="154" y="643"/>
                  </a:cubicBezTo>
                  <a:cubicBezTo>
                    <a:pt x="143" y="661"/>
                    <a:pt x="124" y="659"/>
                    <a:pt x="104" y="660"/>
                  </a:cubicBezTo>
                  <a:cubicBezTo>
                    <a:pt x="99" y="661"/>
                    <a:pt x="94" y="663"/>
                    <a:pt x="89" y="664"/>
                  </a:cubicBezTo>
                  <a:cubicBezTo>
                    <a:pt x="83" y="663"/>
                    <a:pt x="80" y="660"/>
                    <a:pt x="74" y="658"/>
                  </a:cubicBezTo>
                  <a:cubicBezTo>
                    <a:pt x="68" y="652"/>
                    <a:pt x="60" y="647"/>
                    <a:pt x="52" y="643"/>
                  </a:cubicBezTo>
                  <a:cubicBezTo>
                    <a:pt x="42" y="645"/>
                    <a:pt x="33" y="648"/>
                    <a:pt x="23" y="649"/>
                  </a:cubicBezTo>
                  <a:cubicBezTo>
                    <a:pt x="17" y="652"/>
                    <a:pt x="11" y="653"/>
                    <a:pt x="5" y="657"/>
                  </a:cubicBezTo>
                  <a:cubicBezTo>
                    <a:pt x="0" y="648"/>
                    <a:pt x="3" y="639"/>
                    <a:pt x="7" y="630"/>
                  </a:cubicBezTo>
                  <a:cubicBezTo>
                    <a:pt x="8" y="623"/>
                    <a:pt x="11" y="623"/>
                    <a:pt x="17" y="627"/>
                  </a:cubicBezTo>
                  <a:cubicBezTo>
                    <a:pt x="24" y="615"/>
                    <a:pt x="21" y="609"/>
                    <a:pt x="14" y="598"/>
                  </a:cubicBezTo>
                  <a:cubicBezTo>
                    <a:pt x="13" y="589"/>
                    <a:pt x="15" y="589"/>
                    <a:pt x="23" y="588"/>
                  </a:cubicBezTo>
                  <a:cubicBezTo>
                    <a:pt x="36" y="583"/>
                    <a:pt x="30" y="561"/>
                    <a:pt x="26" y="550"/>
                  </a:cubicBezTo>
                  <a:cubicBezTo>
                    <a:pt x="25" y="543"/>
                    <a:pt x="21" y="537"/>
                    <a:pt x="17" y="531"/>
                  </a:cubicBezTo>
                  <a:cubicBezTo>
                    <a:pt x="21" y="518"/>
                    <a:pt x="38" y="521"/>
                    <a:pt x="50" y="519"/>
                  </a:cubicBezTo>
                  <a:cubicBezTo>
                    <a:pt x="66" y="509"/>
                    <a:pt x="61" y="509"/>
                    <a:pt x="88" y="514"/>
                  </a:cubicBezTo>
                  <a:cubicBezTo>
                    <a:pt x="93" y="518"/>
                    <a:pt x="97" y="519"/>
                    <a:pt x="103" y="520"/>
                  </a:cubicBezTo>
                  <a:cubicBezTo>
                    <a:pt x="109" y="523"/>
                    <a:pt x="115" y="526"/>
                    <a:pt x="121" y="528"/>
                  </a:cubicBezTo>
                  <a:cubicBezTo>
                    <a:pt x="130" y="526"/>
                    <a:pt x="139" y="523"/>
                    <a:pt x="148" y="522"/>
                  </a:cubicBezTo>
                  <a:cubicBezTo>
                    <a:pt x="153" y="519"/>
                    <a:pt x="157" y="518"/>
                    <a:pt x="160" y="513"/>
                  </a:cubicBezTo>
                  <a:cubicBezTo>
                    <a:pt x="162" y="504"/>
                    <a:pt x="162" y="494"/>
                    <a:pt x="166" y="486"/>
                  </a:cubicBezTo>
                  <a:cubicBezTo>
                    <a:pt x="169" y="472"/>
                    <a:pt x="169" y="447"/>
                    <a:pt x="152" y="444"/>
                  </a:cubicBezTo>
                  <a:cubicBezTo>
                    <a:pt x="136" y="436"/>
                    <a:pt x="165" y="450"/>
                    <a:pt x="116" y="441"/>
                  </a:cubicBezTo>
                  <a:cubicBezTo>
                    <a:pt x="113" y="440"/>
                    <a:pt x="114" y="435"/>
                    <a:pt x="112" y="432"/>
                  </a:cubicBezTo>
                  <a:cubicBezTo>
                    <a:pt x="113" y="409"/>
                    <a:pt x="109" y="418"/>
                    <a:pt x="122" y="412"/>
                  </a:cubicBezTo>
                  <a:cubicBezTo>
                    <a:pt x="130" y="413"/>
                    <a:pt x="145" y="420"/>
                    <a:pt x="145" y="420"/>
                  </a:cubicBezTo>
                  <a:cubicBezTo>
                    <a:pt x="150" y="418"/>
                    <a:pt x="156" y="418"/>
                    <a:pt x="161" y="415"/>
                  </a:cubicBezTo>
                  <a:cubicBezTo>
                    <a:pt x="165" y="410"/>
                    <a:pt x="168" y="409"/>
                    <a:pt x="173" y="406"/>
                  </a:cubicBezTo>
                  <a:cubicBezTo>
                    <a:pt x="178" y="418"/>
                    <a:pt x="184" y="405"/>
                    <a:pt x="191" y="403"/>
                  </a:cubicBezTo>
                  <a:cubicBezTo>
                    <a:pt x="196" y="402"/>
                    <a:pt x="201" y="402"/>
                    <a:pt x="206" y="402"/>
                  </a:cubicBezTo>
                  <a:cubicBezTo>
                    <a:pt x="217" y="398"/>
                    <a:pt x="225" y="394"/>
                    <a:pt x="235" y="388"/>
                  </a:cubicBezTo>
                  <a:cubicBezTo>
                    <a:pt x="237" y="374"/>
                    <a:pt x="242" y="376"/>
                    <a:pt x="257" y="375"/>
                  </a:cubicBezTo>
                  <a:cubicBezTo>
                    <a:pt x="264" y="371"/>
                    <a:pt x="270" y="367"/>
                    <a:pt x="277" y="363"/>
                  </a:cubicBezTo>
                  <a:cubicBezTo>
                    <a:pt x="280" y="357"/>
                    <a:pt x="283" y="354"/>
                    <a:pt x="289" y="351"/>
                  </a:cubicBezTo>
                  <a:cubicBezTo>
                    <a:pt x="292" y="345"/>
                    <a:pt x="295" y="342"/>
                    <a:pt x="301" y="339"/>
                  </a:cubicBezTo>
                  <a:cubicBezTo>
                    <a:pt x="306" y="331"/>
                    <a:pt x="305" y="330"/>
                    <a:pt x="314" y="331"/>
                  </a:cubicBezTo>
                  <a:cubicBezTo>
                    <a:pt x="319" y="339"/>
                    <a:pt x="322" y="337"/>
                    <a:pt x="332" y="336"/>
                  </a:cubicBezTo>
                  <a:cubicBezTo>
                    <a:pt x="340" y="322"/>
                    <a:pt x="339" y="301"/>
                    <a:pt x="329" y="288"/>
                  </a:cubicBezTo>
                  <a:cubicBezTo>
                    <a:pt x="331" y="271"/>
                    <a:pt x="330" y="270"/>
                    <a:pt x="346" y="273"/>
                  </a:cubicBezTo>
                  <a:cubicBezTo>
                    <a:pt x="354" y="271"/>
                    <a:pt x="360" y="268"/>
                    <a:pt x="367" y="265"/>
                  </a:cubicBezTo>
                  <a:cubicBezTo>
                    <a:pt x="372" y="271"/>
                    <a:pt x="375" y="277"/>
                    <a:pt x="380" y="283"/>
                  </a:cubicBezTo>
                  <a:cubicBezTo>
                    <a:pt x="378" y="292"/>
                    <a:pt x="368" y="295"/>
                    <a:pt x="361" y="300"/>
                  </a:cubicBezTo>
                  <a:cubicBezTo>
                    <a:pt x="358" y="307"/>
                    <a:pt x="360" y="309"/>
                    <a:pt x="367" y="310"/>
                  </a:cubicBezTo>
                  <a:cubicBezTo>
                    <a:pt x="376" y="314"/>
                    <a:pt x="385" y="320"/>
                    <a:pt x="394" y="324"/>
                  </a:cubicBezTo>
                  <a:cubicBezTo>
                    <a:pt x="401" y="322"/>
                    <a:pt x="407" y="322"/>
                    <a:pt x="413" y="318"/>
                  </a:cubicBezTo>
                  <a:cubicBezTo>
                    <a:pt x="421" y="323"/>
                    <a:pt x="427" y="329"/>
                    <a:pt x="436" y="331"/>
                  </a:cubicBezTo>
                  <a:cubicBezTo>
                    <a:pt x="444" y="330"/>
                    <a:pt x="450" y="328"/>
                    <a:pt x="457" y="327"/>
                  </a:cubicBezTo>
                  <a:cubicBezTo>
                    <a:pt x="463" y="324"/>
                    <a:pt x="469" y="321"/>
                    <a:pt x="475" y="319"/>
                  </a:cubicBezTo>
                  <a:cubicBezTo>
                    <a:pt x="479" y="314"/>
                    <a:pt x="481" y="312"/>
                    <a:pt x="487" y="310"/>
                  </a:cubicBezTo>
                  <a:cubicBezTo>
                    <a:pt x="493" y="313"/>
                    <a:pt x="498" y="318"/>
                    <a:pt x="505" y="319"/>
                  </a:cubicBezTo>
                  <a:cubicBezTo>
                    <a:pt x="513" y="318"/>
                    <a:pt x="518" y="314"/>
                    <a:pt x="526" y="312"/>
                  </a:cubicBezTo>
                  <a:cubicBezTo>
                    <a:pt x="523" y="294"/>
                    <a:pt x="526" y="293"/>
                    <a:pt x="539" y="283"/>
                  </a:cubicBezTo>
                  <a:cubicBezTo>
                    <a:pt x="542" y="276"/>
                    <a:pt x="543" y="271"/>
                    <a:pt x="539" y="264"/>
                  </a:cubicBezTo>
                  <a:cubicBezTo>
                    <a:pt x="537" y="255"/>
                    <a:pt x="543" y="258"/>
                    <a:pt x="550" y="259"/>
                  </a:cubicBezTo>
                  <a:cubicBezTo>
                    <a:pt x="556" y="262"/>
                    <a:pt x="559" y="259"/>
                    <a:pt x="565" y="258"/>
                  </a:cubicBezTo>
                  <a:cubicBezTo>
                    <a:pt x="573" y="259"/>
                    <a:pt x="574" y="263"/>
                    <a:pt x="580" y="267"/>
                  </a:cubicBezTo>
                  <a:cubicBezTo>
                    <a:pt x="593" y="264"/>
                    <a:pt x="590" y="260"/>
                    <a:pt x="584" y="250"/>
                  </a:cubicBezTo>
                  <a:cubicBezTo>
                    <a:pt x="583" y="243"/>
                    <a:pt x="581" y="239"/>
                    <a:pt x="589" y="237"/>
                  </a:cubicBezTo>
                  <a:cubicBezTo>
                    <a:pt x="604" y="226"/>
                    <a:pt x="622" y="228"/>
                    <a:pt x="640" y="225"/>
                  </a:cubicBezTo>
                  <a:cubicBezTo>
                    <a:pt x="648" y="221"/>
                    <a:pt x="656" y="219"/>
                    <a:pt x="664" y="214"/>
                  </a:cubicBezTo>
                  <a:cubicBezTo>
                    <a:pt x="666" y="201"/>
                    <a:pt x="656" y="205"/>
                    <a:pt x="644" y="204"/>
                  </a:cubicBezTo>
                  <a:cubicBezTo>
                    <a:pt x="627" y="195"/>
                    <a:pt x="606" y="201"/>
                    <a:pt x="587" y="205"/>
                  </a:cubicBezTo>
                  <a:cubicBezTo>
                    <a:pt x="583" y="211"/>
                    <a:pt x="581" y="219"/>
                    <a:pt x="575" y="220"/>
                  </a:cubicBezTo>
                  <a:cubicBezTo>
                    <a:pt x="561" y="218"/>
                    <a:pt x="555" y="209"/>
                    <a:pt x="541" y="207"/>
                  </a:cubicBezTo>
                  <a:cubicBezTo>
                    <a:pt x="533" y="199"/>
                    <a:pt x="531" y="189"/>
                    <a:pt x="524" y="180"/>
                  </a:cubicBezTo>
                  <a:cubicBezTo>
                    <a:pt x="521" y="164"/>
                    <a:pt x="528" y="153"/>
                    <a:pt x="544" y="150"/>
                  </a:cubicBezTo>
                  <a:cubicBezTo>
                    <a:pt x="564" y="135"/>
                    <a:pt x="532" y="135"/>
                    <a:pt x="568" y="132"/>
                  </a:cubicBezTo>
                  <a:cubicBezTo>
                    <a:pt x="573" y="128"/>
                    <a:pt x="573" y="125"/>
                    <a:pt x="578" y="121"/>
                  </a:cubicBezTo>
                  <a:cubicBezTo>
                    <a:pt x="585" y="107"/>
                    <a:pt x="568" y="109"/>
                    <a:pt x="559" y="108"/>
                  </a:cubicBezTo>
                  <a:cubicBezTo>
                    <a:pt x="555" y="107"/>
                    <a:pt x="552" y="103"/>
                    <a:pt x="548" y="103"/>
                  </a:cubicBezTo>
                  <a:cubicBezTo>
                    <a:pt x="543" y="103"/>
                    <a:pt x="533" y="106"/>
                    <a:pt x="533" y="106"/>
                  </a:cubicBezTo>
                  <a:cubicBezTo>
                    <a:pt x="526" y="114"/>
                    <a:pt x="528" y="116"/>
                    <a:pt x="530" y="126"/>
                  </a:cubicBezTo>
                  <a:cubicBezTo>
                    <a:pt x="529" y="139"/>
                    <a:pt x="520" y="138"/>
                    <a:pt x="508" y="141"/>
                  </a:cubicBezTo>
                  <a:cubicBezTo>
                    <a:pt x="492" y="137"/>
                    <a:pt x="486" y="143"/>
                    <a:pt x="479" y="157"/>
                  </a:cubicBezTo>
                  <a:cubicBezTo>
                    <a:pt x="485" y="173"/>
                    <a:pt x="486" y="169"/>
                    <a:pt x="479" y="186"/>
                  </a:cubicBezTo>
                  <a:cubicBezTo>
                    <a:pt x="483" y="198"/>
                    <a:pt x="493" y="203"/>
                    <a:pt x="499" y="214"/>
                  </a:cubicBezTo>
                  <a:cubicBezTo>
                    <a:pt x="500" y="220"/>
                    <a:pt x="500" y="224"/>
                    <a:pt x="497" y="229"/>
                  </a:cubicBezTo>
                  <a:cubicBezTo>
                    <a:pt x="496" y="236"/>
                    <a:pt x="489" y="240"/>
                    <a:pt x="482" y="241"/>
                  </a:cubicBezTo>
                  <a:cubicBezTo>
                    <a:pt x="474" y="245"/>
                    <a:pt x="474" y="249"/>
                    <a:pt x="470" y="256"/>
                  </a:cubicBezTo>
                  <a:cubicBezTo>
                    <a:pt x="469" y="265"/>
                    <a:pt x="469" y="274"/>
                    <a:pt x="460" y="279"/>
                  </a:cubicBezTo>
                  <a:cubicBezTo>
                    <a:pt x="457" y="286"/>
                    <a:pt x="450" y="288"/>
                    <a:pt x="443" y="289"/>
                  </a:cubicBezTo>
                  <a:cubicBezTo>
                    <a:pt x="436" y="294"/>
                    <a:pt x="430" y="299"/>
                    <a:pt x="422" y="304"/>
                  </a:cubicBezTo>
                  <a:cubicBezTo>
                    <a:pt x="414" y="300"/>
                    <a:pt x="409" y="295"/>
                    <a:pt x="404" y="288"/>
                  </a:cubicBezTo>
                  <a:cubicBezTo>
                    <a:pt x="403" y="282"/>
                    <a:pt x="401" y="276"/>
                    <a:pt x="398" y="270"/>
                  </a:cubicBezTo>
                  <a:cubicBezTo>
                    <a:pt x="397" y="263"/>
                    <a:pt x="392" y="256"/>
                    <a:pt x="389" y="250"/>
                  </a:cubicBezTo>
                  <a:cubicBezTo>
                    <a:pt x="387" y="238"/>
                    <a:pt x="387" y="240"/>
                    <a:pt x="373" y="241"/>
                  </a:cubicBezTo>
                  <a:cubicBezTo>
                    <a:pt x="365" y="244"/>
                    <a:pt x="359" y="251"/>
                    <a:pt x="350" y="253"/>
                  </a:cubicBezTo>
                  <a:cubicBezTo>
                    <a:pt x="346" y="256"/>
                    <a:pt x="341" y="259"/>
                    <a:pt x="337" y="262"/>
                  </a:cubicBezTo>
                  <a:cubicBezTo>
                    <a:pt x="328" y="260"/>
                    <a:pt x="334" y="262"/>
                    <a:pt x="322" y="256"/>
                  </a:cubicBezTo>
                  <a:cubicBezTo>
                    <a:pt x="320" y="255"/>
                    <a:pt x="316" y="253"/>
                    <a:pt x="316" y="253"/>
                  </a:cubicBezTo>
                  <a:cubicBezTo>
                    <a:pt x="312" y="247"/>
                    <a:pt x="306" y="241"/>
                    <a:pt x="302" y="235"/>
                  </a:cubicBezTo>
                  <a:cubicBezTo>
                    <a:pt x="300" y="231"/>
                    <a:pt x="296" y="223"/>
                    <a:pt x="296" y="223"/>
                  </a:cubicBezTo>
                  <a:cubicBezTo>
                    <a:pt x="294" y="214"/>
                    <a:pt x="294" y="204"/>
                    <a:pt x="298" y="195"/>
                  </a:cubicBezTo>
                  <a:cubicBezTo>
                    <a:pt x="299" y="189"/>
                    <a:pt x="301" y="183"/>
                    <a:pt x="304" y="177"/>
                  </a:cubicBezTo>
                  <a:cubicBezTo>
                    <a:pt x="307" y="161"/>
                    <a:pt x="307" y="150"/>
                    <a:pt x="325" y="147"/>
                  </a:cubicBezTo>
                  <a:cubicBezTo>
                    <a:pt x="333" y="143"/>
                    <a:pt x="343" y="140"/>
                    <a:pt x="352" y="138"/>
                  </a:cubicBezTo>
                  <a:cubicBezTo>
                    <a:pt x="358" y="135"/>
                    <a:pt x="363" y="130"/>
                    <a:pt x="370" y="129"/>
                  </a:cubicBezTo>
                  <a:cubicBezTo>
                    <a:pt x="375" y="125"/>
                    <a:pt x="377" y="121"/>
                    <a:pt x="382" y="118"/>
                  </a:cubicBezTo>
                  <a:cubicBezTo>
                    <a:pt x="386" y="112"/>
                    <a:pt x="390" y="108"/>
                    <a:pt x="394" y="102"/>
                  </a:cubicBezTo>
                  <a:cubicBezTo>
                    <a:pt x="395" y="95"/>
                    <a:pt x="399" y="90"/>
                    <a:pt x="403" y="84"/>
                  </a:cubicBezTo>
                  <a:cubicBezTo>
                    <a:pt x="404" y="77"/>
                    <a:pt x="411" y="73"/>
                    <a:pt x="418" y="72"/>
                  </a:cubicBezTo>
                  <a:cubicBezTo>
                    <a:pt x="426" y="68"/>
                    <a:pt x="431" y="62"/>
                    <a:pt x="439" y="57"/>
                  </a:cubicBezTo>
                  <a:cubicBezTo>
                    <a:pt x="446" y="46"/>
                    <a:pt x="458" y="30"/>
                    <a:pt x="470" y="25"/>
                  </a:cubicBezTo>
                  <a:cubicBezTo>
                    <a:pt x="483" y="19"/>
                    <a:pt x="500" y="21"/>
                    <a:pt x="514" y="16"/>
                  </a:cubicBezTo>
                  <a:cubicBezTo>
                    <a:pt x="518" y="13"/>
                    <a:pt x="527" y="8"/>
                    <a:pt x="532" y="7"/>
                  </a:cubicBezTo>
                  <a:cubicBezTo>
                    <a:pt x="538" y="6"/>
                    <a:pt x="545" y="5"/>
                    <a:pt x="551" y="4"/>
                  </a:cubicBezTo>
                  <a:cubicBezTo>
                    <a:pt x="553" y="4"/>
                    <a:pt x="557" y="3"/>
                    <a:pt x="557" y="3"/>
                  </a:cubicBezTo>
                  <a:cubicBezTo>
                    <a:pt x="564" y="0"/>
                    <a:pt x="567" y="3"/>
                    <a:pt x="574" y="4"/>
                  </a:cubicBezTo>
                  <a:cubicBezTo>
                    <a:pt x="580" y="9"/>
                    <a:pt x="582" y="9"/>
                    <a:pt x="589" y="7"/>
                  </a:cubicBezTo>
                  <a:cubicBezTo>
                    <a:pt x="594" y="3"/>
                    <a:pt x="601" y="1"/>
                    <a:pt x="607" y="0"/>
                  </a:cubicBezTo>
                  <a:cubicBezTo>
                    <a:pt x="618" y="1"/>
                    <a:pt x="624" y="2"/>
                    <a:pt x="634" y="4"/>
                  </a:cubicBezTo>
                  <a:cubicBezTo>
                    <a:pt x="640" y="13"/>
                    <a:pt x="634" y="19"/>
                    <a:pt x="629" y="27"/>
                  </a:cubicBezTo>
                  <a:cubicBezTo>
                    <a:pt x="633" y="35"/>
                    <a:pt x="640" y="31"/>
                    <a:pt x="646" y="28"/>
                  </a:cubicBezTo>
                  <a:cubicBezTo>
                    <a:pt x="668" y="29"/>
                    <a:pt x="674" y="31"/>
                    <a:pt x="691" y="34"/>
                  </a:cubicBezTo>
                  <a:cubicBezTo>
                    <a:pt x="696" y="38"/>
                    <a:pt x="696" y="42"/>
                    <a:pt x="703" y="43"/>
                  </a:cubicBezTo>
                  <a:cubicBezTo>
                    <a:pt x="709" y="46"/>
                    <a:pt x="712" y="43"/>
                    <a:pt x="718" y="42"/>
                  </a:cubicBezTo>
                  <a:cubicBezTo>
                    <a:pt x="724" y="39"/>
                    <a:pt x="727" y="41"/>
                    <a:pt x="731" y="46"/>
                  </a:cubicBezTo>
                  <a:cubicBezTo>
                    <a:pt x="735" y="63"/>
                    <a:pt x="734" y="48"/>
                    <a:pt x="742" y="43"/>
                  </a:cubicBezTo>
                  <a:cubicBezTo>
                    <a:pt x="747" y="49"/>
                    <a:pt x="751" y="50"/>
                    <a:pt x="754" y="57"/>
                  </a:cubicBezTo>
                  <a:cubicBezTo>
                    <a:pt x="756" y="69"/>
                    <a:pt x="761" y="58"/>
                    <a:pt x="767" y="54"/>
                  </a:cubicBezTo>
                  <a:cubicBezTo>
                    <a:pt x="773" y="58"/>
                    <a:pt x="779" y="63"/>
                    <a:pt x="785" y="67"/>
                  </a:cubicBezTo>
                  <a:cubicBezTo>
                    <a:pt x="792" y="66"/>
                    <a:pt x="797" y="66"/>
                    <a:pt x="803" y="70"/>
                  </a:cubicBezTo>
                  <a:cubicBezTo>
                    <a:pt x="806" y="77"/>
                    <a:pt x="805" y="78"/>
                    <a:pt x="799" y="82"/>
                  </a:cubicBezTo>
                  <a:cubicBezTo>
                    <a:pt x="796" y="88"/>
                    <a:pt x="792" y="89"/>
                    <a:pt x="787" y="93"/>
                  </a:cubicBezTo>
                  <a:cubicBezTo>
                    <a:pt x="784" y="98"/>
                    <a:pt x="782" y="103"/>
                    <a:pt x="787" y="108"/>
                  </a:cubicBezTo>
                  <a:cubicBezTo>
                    <a:pt x="791" y="112"/>
                    <a:pt x="800" y="118"/>
                    <a:pt x="800" y="118"/>
                  </a:cubicBezTo>
                  <a:cubicBezTo>
                    <a:pt x="810" y="116"/>
                    <a:pt x="798" y="98"/>
                    <a:pt x="812" y="87"/>
                  </a:cubicBezTo>
                  <a:cubicBezTo>
                    <a:pt x="819" y="88"/>
                    <a:pt x="823" y="90"/>
                    <a:pt x="829" y="91"/>
                  </a:cubicBezTo>
                  <a:cubicBezTo>
                    <a:pt x="833" y="94"/>
                    <a:pt x="837" y="97"/>
                    <a:pt x="842" y="99"/>
                  </a:cubicBezTo>
                  <a:cubicBezTo>
                    <a:pt x="856" y="93"/>
                    <a:pt x="847" y="80"/>
                    <a:pt x="836" y="78"/>
                  </a:cubicBezTo>
                  <a:cubicBezTo>
                    <a:pt x="831" y="72"/>
                    <a:pt x="828" y="66"/>
                    <a:pt x="823" y="60"/>
                  </a:cubicBezTo>
                  <a:cubicBezTo>
                    <a:pt x="824" y="42"/>
                    <a:pt x="826" y="34"/>
                    <a:pt x="844" y="30"/>
                  </a:cubicBezTo>
                  <a:cubicBezTo>
                    <a:pt x="857" y="31"/>
                    <a:pt x="866" y="38"/>
                    <a:pt x="877" y="45"/>
                  </a:cubicBezTo>
                  <a:cubicBezTo>
                    <a:pt x="879" y="60"/>
                    <a:pt x="868" y="60"/>
                    <a:pt x="857" y="63"/>
                  </a:cubicBezTo>
                  <a:cubicBezTo>
                    <a:pt x="850" y="68"/>
                    <a:pt x="849" y="74"/>
                    <a:pt x="859" y="76"/>
                  </a:cubicBezTo>
                  <a:cubicBezTo>
                    <a:pt x="864" y="79"/>
                    <a:pt x="877" y="75"/>
                    <a:pt x="877" y="75"/>
                  </a:cubicBezTo>
                  <a:cubicBezTo>
                    <a:pt x="882" y="73"/>
                    <a:pt x="884" y="69"/>
                    <a:pt x="889" y="66"/>
                  </a:cubicBezTo>
                  <a:cubicBezTo>
                    <a:pt x="894" y="57"/>
                    <a:pt x="898" y="50"/>
                    <a:pt x="908" y="48"/>
                  </a:cubicBezTo>
                  <a:cubicBezTo>
                    <a:pt x="920" y="43"/>
                    <a:pt x="931" y="35"/>
                    <a:pt x="943" y="33"/>
                  </a:cubicBezTo>
                  <a:cubicBezTo>
                    <a:pt x="952" y="38"/>
                    <a:pt x="960" y="41"/>
                    <a:pt x="970" y="43"/>
                  </a:cubicBezTo>
                  <a:cubicBezTo>
                    <a:pt x="978" y="47"/>
                    <a:pt x="991" y="47"/>
                    <a:pt x="1000" y="48"/>
                  </a:cubicBezTo>
                  <a:cubicBezTo>
                    <a:pt x="1005" y="51"/>
                    <a:pt x="1009" y="53"/>
                    <a:pt x="1012" y="58"/>
                  </a:cubicBezTo>
                  <a:cubicBezTo>
                    <a:pt x="1016" y="76"/>
                    <a:pt x="1010" y="96"/>
                    <a:pt x="1009" y="115"/>
                  </a:cubicBezTo>
                  <a:cubicBezTo>
                    <a:pt x="1008" y="150"/>
                    <a:pt x="1012" y="215"/>
                    <a:pt x="1004" y="256"/>
                  </a:cubicBezTo>
                  <a:cubicBezTo>
                    <a:pt x="1002" y="273"/>
                    <a:pt x="1000" y="289"/>
                    <a:pt x="998" y="306"/>
                  </a:cubicBezTo>
                  <a:cubicBezTo>
                    <a:pt x="996" y="338"/>
                    <a:pt x="991" y="371"/>
                    <a:pt x="986" y="402"/>
                  </a:cubicBezTo>
                  <a:cubicBezTo>
                    <a:pt x="983" y="442"/>
                    <a:pt x="985" y="539"/>
                    <a:pt x="997" y="574"/>
                  </a:cubicBezTo>
                  <a:cubicBezTo>
                    <a:pt x="1001" y="624"/>
                    <a:pt x="1016" y="662"/>
                    <a:pt x="961" y="670"/>
                  </a:cubicBezTo>
                  <a:cubicBezTo>
                    <a:pt x="954" y="673"/>
                    <a:pt x="949" y="675"/>
                    <a:pt x="941" y="676"/>
                  </a:cubicBezTo>
                  <a:cubicBezTo>
                    <a:pt x="930" y="682"/>
                    <a:pt x="920" y="689"/>
                    <a:pt x="907" y="691"/>
                  </a:cubicBezTo>
                  <a:cubicBezTo>
                    <a:pt x="901" y="695"/>
                    <a:pt x="894" y="699"/>
                    <a:pt x="887" y="700"/>
                  </a:cubicBezTo>
                  <a:cubicBezTo>
                    <a:pt x="876" y="705"/>
                    <a:pt x="862" y="716"/>
                    <a:pt x="851" y="718"/>
                  </a:cubicBezTo>
                  <a:cubicBezTo>
                    <a:pt x="846" y="720"/>
                    <a:pt x="841" y="721"/>
                    <a:pt x="836" y="723"/>
                  </a:cubicBezTo>
                  <a:cubicBezTo>
                    <a:pt x="810" y="719"/>
                    <a:pt x="823" y="711"/>
                    <a:pt x="815" y="691"/>
                  </a:cubicBezTo>
                  <a:cubicBezTo>
                    <a:pt x="814" y="683"/>
                    <a:pt x="813" y="677"/>
                    <a:pt x="809" y="670"/>
                  </a:cubicBezTo>
                  <a:cubicBezTo>
                    <a:pt x="800" y="673"/>
                    <a:pt x="792" y="677"/>
                    <a:pt x="782" y="679"/>
                  </a:cubicBezTo>
                  <a:cubicBezTo>
                    <a:pt x="773" y="678"/>
                    <a:pt x="767" y="676"/>
                    <a:pt x="757" y="675"/>
                  </a:cubicBezTo>
                  <a:cubicBezTo>
                    <a:pt x="750" y="671"/>
                    <a:pt x="751" y="667"/>
                    <a:pt x="743" y="666"/>
                  </a:cubicBezTo>
                  <a:cubicBezTo>
                    <a:pt x="734" y="667"/>
                    <a:pt x="728" y="674"/>
                    <a:pt x="719" y="676"/>
                  </a:cubicBezTo>
                  <a:cubicBezTo>
                    <a:pt x="709" y="683"/>
                    <a:pt x="698" y="677"/>
                    <a:pt x="688" y="675"/>
                  </a:cubicBezTo>
                  <a:cubicBezTo>
                    <a:pt x="684" y="668"/>
                    <a:pt x="682" y="667"/>
                    <a:pt x="674" y="666"/>
                  </a:cubicBezTo>
                  <a:cubicBezTo>
                    <a:pt x="669" y="660"/>
                    <a:pt x="666" y="655"/>
                    <a:pt x="662" y="648"/>
                  </a:cubicBezTo>
                  <a:cubicBezTo>
                    <a:pt x="661" y="642"/>
                    <a:pt x="659" y="639"/>
                    <a:pt x="656" y="634"/>
                  </a:cubicBezTo>
                  <a:cubicBezTo>
                    <a:pt x="661" y="618"/>
                    <a:pt x="654" y="612"/>
                    <a:pt x="643" y="604"/>
                  </a:cubicBezTo>
                  <a:cubicBezTo>
                    <a:pt x="638" y="595"/>
                    <a:pt x="676" y="581"/>
                    <a:pt x="685" y="579"/>
                  </a:cubicBezTo>
                  <a:cubicBezTo>
                    <a:pt x="691" y="576"/>
                    <a:pt x="696" y="571"/>
                    <a:pt x="703" y="570"/>
                  </a:cubicBezTo>
                  <a:cubicBezTo>
                    <a:pt x="714" y="572"/>
                    <a:pt x="723" y="569"/>
                    <a:pt x="733" y="567"/>
                  </a:cubicBezTo>
                  <a:cubicBezTo>
                    <a:pt x="738" y="560"/>
                    <a:pt x="743" y="550"/>
                    <a:pt x="751" y="547"/>
                  </a:cubicBezTo>
                  <a:cubicBezTo>
                    <a:pt x="758" y="552"/>
                    <a:pt x="759" y="553"/>
                    <a:pt x="769" y="552"/>
                  </a:cubicBezTo>
                  <a:cubicBezTo>
                    <a:pt x="774" y="549"/>
                    <a:pt x="778" y="547"/>
                    <a:pt x="784" y="546"/>
                  </a:cubicBezTo>
                  <a:cubicBezTo>
                    <a:pt x="794" y="548"/>
                    <a:pt x="798" y="555"/>
                    <a:pt x="802" y="564"/>
                  </a:cubicBezTo>
                  <a:cubicBezTo>
                    <a:pt x="804" y="574"/>
                    <a:pt x="808" y="571"/>
                    <a:pt x="818" y="570"/>
                  </a:cubicBezTo>
                  <a:cubicBezTo>
                    <a:pt x="829" y="566"/>
                    <a:pt x="818" y="570"/>
                    <a:pt x="839" y="567"/>
                  </a:cubicBezTo>
                  <a:cubicBezTo>
                    <a:pt x="845" y="566"/>
                    <a:pt x="857" y="564"/>
                    <a:pt x="857" y="564"/>
                  </a:cubicBezTo>
                  <a:cubicBezTo>
                    <a:pt x="862" y="562"/>
                    <a:pt x="867" y="561"/>
                    <a:pt x="872" y="559"/>
                  </a:cubicBezTo>
                  <a:cubicBezTo>
                    <a:pt x="886" y="562"/>
                    <a:pt x="881" y="564"/>
                    <a:pt x="898" y="562"/>
                  </a:cubicBezTo>
                  <a:cubicBezTo>
                    <a:pt x="916" y="553"/>
                    <a:pt x="901" y="545"/>
                    <a:pt x="892" y="537"/>
                  </a:cubicBezTo>
                  <a:cubicBezTo>
                    <a:pt x="889" y="534"/>
                    <a:pt x="885" y="532"/>
                    <a:pt x="883" y="528"/>
                  </a:cubicBezTo>
                  <a:cubicBezTo>
                    <a:pt x="882" y="526"/>
                    <a:pt x="881" y="524"/>
                    <a:pt x="880" y="523"/>
                  </a:cubicBezTo>
                  <a:cubicBezTo>
                    <a:pt x="869" y="512"/>
                    <a:pt x="850" y="504"/>
                    <a:pt x="836" y="496"/>
                  </a:cubicBezTo>
                  <a:cubicBezTo>
                    <a:pt x="828" y="486"/>
                    <a:pt x="845" y="479"/>
                    <a:pt x="853" y="474"/>
                  </a:cubicBezTo>
                  <a:cubicBezTo>
                    <a:pt x="854" y="468"/>
                    <a:pt x="857" y="465"/>
                    <a:pt x="859" y="460"/>
                  </a:cubicBezTo>
                  <a:cubicBezTo>
                    <a:pt x="860" y="453"/>
                    <a:pt x="862" y="449"/>
                    <a:pt x="854" y="447"/>
                  </a:cubicBezTo>
                  <a:cubicBezTo>
                    <a:pt x="848" y="444"/>
                    <a:pt x="843" y="447"/>
                    <a:pt x="836" y="448"/>
                  </a:cubicBezTo>
                  <a:cubicBezTo>
                    <a:pt x="829" y="459"/>
                    <a:pt x="822" y="467"/>
                    <a:pt x="809" y="469"/>
                  </a:cubicBezTo>
                  <a:cubicBezTo>
                    <a:pt x="803" y="472"/>
                    <a:pt x="795" y="474"/>
                    <a:pt x="788" y="475"/>
                  </a:cubicBezTo>
                  <a:cubicBezTo>
                    <a:pt x="775" y="485"/>
                    <a:pt x="782" y="484"/>
                    <a:pt x="799" y="486"/>
                  </a:cubicBezTo>
                  <a:cubicBezTo>
                    <a:pt x="802" y="506"/>
                    <a:pt x="782" y="509"/>
                    <a:pt x="772" y="523"/>
                  </a:cubicBezTo>
                  <a:cubicBezTo>
                    <a:pt x="765" y="519"/>
                    <a:pt x="767" y="516"/>
                    <a:pt x="764" y="510"/>
                  </a:cubicBezTo>
                  <a:cubicBezTo>
                    <a:pt x="761" y="493"/>
                    <a:pt x="755" y="484"/>
                    <a:pt x="737" y="483"/>
                  </a:cubicBezTo>
                  <a:cubicBezTo>
                    <a:pt x="730" y="481"/>
                    <a:pt x="726" y="483"/>
                    <a:pt x="724" y="475"/>
                  </a:cubicBezTo>
                  <a:cubicBezTo>
                    <a:pt x="708" y="480"/>
                    <a:pt x="706" y="499"/>
                    <a:pt x="689" y="502"/>
                  </a:cubicBezTo>
                  <a:cubicBezTo>
                    <a:pt x="682" y="510"/>
                    <a:pt x="685" y="521"/>
                    <a:pt x="677" y="526"/>
                  </a:cubicBezTo>
                  <a:cubicBezTo>
                    <a:pt x="673" y="533"/>
                    <a:pt x="670" y="531"/>
                    <a:pt x="664" y="534"/>
                  </a:cubicBezTo>
                  <a:cubicBezTo>
                    <a:pt x="658" y="546"/>
                    <a:pt x="670" y="549"/>
                    <a:pt x="679" y="552"/>
                  </a:cubicBezTo>
                  <a:cubicBezTo>
                    <a:pt x="676" y="564"/>
                    <a:pt x="656" y="578"/>
                    <a:pt x="644" y="580"/>
                  </a:cubicBezTo>
                  <a:cubicBezTo>
                    <a:pt x="630" y="579"/>
                    <a:pt x="626" y="575"/>
                    <a:pt x="614" y="573"/>
                  </a:cubicBezTo>
                  <a:cubicBezTo>
                    <a:pt x="608" y="569"/>
                    <a:pt x="603" y="568"/>
                    <a:pt x="601" y="576"/>
                  </a:cubicBezTo>
                  <a:cubicBezTo>
                    <a:pt x="602" y="584"/>
                    <a:pt x="600" y="585"/>
                    <a:pt x="593" y="588"/>
                  </a:cubicBezTo>
                  <a:cubicBezTo>
                    <a:pt x="584" y="601"/>
                    <a:pt x="584" y="595"/>
                    <a:pt x="596" y="607"/>
                  </a:cubicBezTo>
                  <a:cubicBezTo>
                    <a:pt x="601" y="618"/>
                    <a:pt x="607" y="628"/>
                    <a:pt x="613" y="639"/>
                  </a:cubicBezTo>
                  <a:cubicBezTo>
                    <a:pt x="614" y="647"/>
                    <a:pt x="615" y="651"/>
                    <a:pt x="608" y="655"/>
                  </a:cubicBezTo>
                  <a:cubicBezTo>
                    <a:pt x="604" y="661"/>
                    <a:pt x="600" y="662"/>
                    <a:pt x="596" y="667"/>
                  </a:cubicBezTo>
                  <a:cubicBezTo>
                    <a:pt x="575" y="666"/>
                    <a:pt x="583" y="663"/>
                    <a:pt x="569" y="655"/>
                  </a:cubicBezTo>
                  <a:cubicBezTo>
                    <a:pt x="566" y="651"/>
                    <a:pt x="563" y="646"/>
                    <a:pt x="560" y="642"/>
                  </a:cubicBezTo>
                  <a:cubicBezTo>
                    <a:pt x="559" y="636"/>
                    <a:pt x="541" y="633"/>
                    <a:pt x="556" y="630"/>
                  </a:cubicBezTo>
                  <a:cubicBezTo>
                    <a:pt x="554" y="625"/>
                    <a:pt x="545" y="618"/>
                    <a:pt x="545" y="618"/>
                  </a:cubicBezTo>
                  <a:cubicBezTo>
                    <a:pt x="539" y="608"/>
                    <a:pt x="537" y="600"/>
                    <a:pt x="527" y="594"/>
                  </a:cubicBezTo>
                  <a:cubicBezTo>
                    <a:pt x="521" y="586"/>
                    <a:pt x="519" y="582"/>
                    <a:pt x="515" y="574"/>
                  </a:cubicBezTo>
                  <a:cubicBezTo>
                    <a:pt x="513" y="563"/>
                    <a:pt x="505" y="554"/>
                    <a:pt x="494" y="552"/>
                  </a:cubicBezTo>
                  <a:cubicBezTo>
                    <a:pt x="488" y="544"/>
                    <a:pt x="479" y="539"/>
                    <a:pt x="470" y="535"/>
                  </a:cubicBezTo>
                  <a:cubicBezTo>
                    <a:pt x="459" y="539"/>
                    <a:pt x="450" y="536"/>
                    <a:pt x="442" y="528"/>
                  </a:cubicBezTo>
                  <a:cubicBezTo>
                    <a:pt x="440" y="523"/>
                    <a:pt x="439" y="518"/>
                    <a:pt x="437" y="513"/>
                  </a:cubicBezTo>
                  <a:cubicBezTo>
                    <a:pt x="435" y="504"/>
                    <a:pt x="431" y="502"/>
                    <a:pt x="422" y="501"/>
                  </a:cubicBezTo>
                  <a:cubicBezTo>
                    <a:pt x="412" y="502"/>
                    <a:pt x="409" y="506"/>
                    <a:pt x="401" y="511"/>
                  </a:cubicBezTo>
                  <a:cubicBezTo>
                    <a:pt x="403" y="522"/>
                    <a:pt x="403" y="530"/>
                    <a:pt x="415" y="532"/>
                  </a:cubicBezTo>
                  <a:cubicBezTo>
                    <a:pt x="420" y="536"/>
                    <a:pt x="421" y="539"/>
                    <a:pt x="424" y="544"/>
                  </a:cubicBezTo>
                  <a:cubicBezTo>
                    <a:pt x="425" y="555"/>
                    <a:pt x="424" y="558"/>
                    <a:pt x="436" y="559"/>
                  </a:cubicBezTo>
                  <a:cubicBezTo>
                    <a:pt x="450" y="566"/>
                    <a:pt x="455" y="567"/>
                    <a:pt x="473" y="577"/>
                  </a:cubicBezTo>
                  <a:cubicBezTo>
                    <a:pt x="477" y="584"/>
                    <a:pt x="479" y="585"/>
                    <a:pt x="487" y="586"/>
                  </a:cubicBezTo>
                  <a:cubicBezTo>
                    <a:pt x="488" y="587"/>
                    <a:pt x="490" y="588"/>
                    <a:pt x="491" y="588"/>
                  </a:cubicBezTo>
                  <a:cubicBezTo>
                    <a:pt x="493" y="588"/>
                    <a:pt x="494" y="584"/>
                    <a:pt x="496" y="585"/>
                  </a:cubicBezTo>
                  <a:cubicBezTo>
                    <a:pt x="501" y="587"/>
                    <a:pt x="509" y="595"/>
                    <a:pt x="509" y="595"/>
                  </a:cubicBezTo>
                  <a:cubicBezTo>
                    <a:pt x="513" y="601"/>
                    <a:pt x="514" y="605"/>
                    <a:pt x="506" y="607"/>
                  </a:cubicBezTo>
                  <a:cubicBezTo>
                    <a:pt x="497" y="611"/>
                    <a:pt x="489" y="605"/>
                    <a:pt x="485" y="615"/>
                  </a:cubicBezTo>
                  <a:cubicBezTo>
                    <a:pt x="489" y="623"/>
                    <a:pt x="483" y="627"/>
                    <a:pt x="476" y="628"/>
                  </a:cubicBezTo>
                  <a:cubicBezTo>
                    <a:pt x="471" y="632"/>
                    <a:pt x="467" y="634"/>
                    <a:pt x="460" y="636"/>
                  </a:cubicBezTo>
                  <a:cubicBezTo>
                    <a:pt x="450" y="620"/>
                    <a:pt x="468" y="651"/>
                    <a:pt x="455" y="607"/>
                  </a:cubicBezTo>
                  <a:cubicBezTo>
                    <a:pt x="455" y="606"/>
                    <a:pt x="441" y="599"/>
                    <a:pt x="440" y="598"/>
                  </a:cubicBezTo>
                  <a:cubicBezTo>
                    <a:pt x="436" y="593"/>
                    <a:pt x="426" y="589"/>
                    <a:pt x="419" y="588"/>
                  </a:cubicBezTo>
                  <a:cubicBezTo>
                    <a:pt x="421" y="575"/>
                    <a:pt x="421" y="571"/>
                    <a:pt x="410" y="564"/>
                  </a:cubicBezTo>
                  <a:cubicBezTo>
                    <a:pt x="400" y="548"/>
                    <a:pt x="391" y="568"/>
                    <a:pt x="383" y="573"/>
                  </a:cubicBezTo>
                  <a:cubicBezTo>
                    <a:pt x="375" y="571"/>
                    <a:pt x="369" y="568"/>
                    <a:pt x="362" y="565"/>
                  </a:cubicBezTo>
                  <a:cubicBezTo>
                    <a:pt x="358" y="567"/>
                    <a:pt x="353" y="568"/>
                    <a:pt x="349" y="570"/>
                  </a:cubicBezTo>
                  <a:cubicBezTo>
                    <a:pt x="346" y="576"/>
                    <a:pt x="348" y="578"/>
                    <a:pt x="353" y="583"/>
                  </a:cubicBezTo>
                  <a:cubicBezTo>
                    <a:pt x="357" y="592"/>
                    <a:pt x="357" y="601"/>
                    <a:pt x="353" y="610"/>
                  </a:cubicBezTo>
                  <a:cubicBezTo>
                    <a:pt x="352" y="617"/>
                    <a:pt x="350" y="618"/>
                    <a:pt x="344" y="621"/>
                  </a:cubicBezTo>
                  <a:cubicBezTo>
                    <a:pt x="334" y="619"/>
                    <a:pt x="328" y="621"/>
                    <a:pt x="323" y="613"/>
                  </a:cubicBezTo>
                  <a:cubicBezTo>
                    <a:pt x="324" y="604"/>
                    <a:pt x="324" y="596"/>
                    <a:pt x="328" y="588"/>
                  </a:cubicBezTo>
                  <a:cubicBezTo>
                    <a:pt x="329" y="582"/>
                    <a:pt x="333" y="575"/>
                    <a:pt x="337" y="570"/>
                  </a:cubicBezTo>
                  <a:cubicBezTo>
                    <a:pt x="340" y="557"/>
                    <a:pt x="344" y="549"/>
                    <a:pt x="358" y="546"/>
                  </a:cubicBezTo>
                  <a:cubicBezTo>
                    <a:pt x="369" y="527"/>
                    <a:pt x="354" y="528"/>
                    <a:pt x="340" y="517"/>
                  </a:cubicBezTo>
                  <a:cubicBezTo>
                    <a:pt x="333" y="519"/>
                    <a:pt x="329" y="522"/>
                    <a:pt x="323" y="523"/>
                  </a:cubicBezTo>
                  <a:cubicBezTo>
                    <a:pt x="317" y="528"/>
                    <a:pt x="309" y="530"/>
                    <a:pt x="302" y="534"/>
                  </a:cubicBezTo>
                  <a:cubicBezTo>
                    <a:pt x="295" y="543"/>
                    <a:pt x="290" y="533"/>
                    <a:pt x="284" y="528"/>
                  </a:cubicBezTo>
                  <a:cubicBezTo>
                    <a:pt x="280" y="521"/>
                    <a:pt x="276" y="522"/>
                    <a:pt x="268" y="523"/>
                  </a:cubicBezTo>
                  <a:cubicBezTo>
                    <a:pt x="263" y="525"/>
                    <a:pt x="259" y="528"/>
                    <a:pt x="254" y="531"/>
                  </a:cubicBezTo>
                  <a:cubicBezTo>
                    <a:pt x="247" y="529"/>
                    <a:pt x="245" y="528"/>
                    <a:pt x="242" y="535"/>
                  </a:cubicBezTo>
                  <a:cubicBezTo>
                    <a:pt x="244" y="541"/>
                    <a:pt x="244" y="547"/>
                    <a:pt x="247" y="553"/>
                  </a:cubicBezTo>
                  <a:cubicBezTo>
                    <a:pt x="244" y="561"/>
                    <a:pt x="243" y="562"/>
                    <a:pt x="235" y="559"/>
                  </a:cubicBezTo>
                  <a:cubicBezTo>
                    <a:pt x="230" y="560"/>
                    <a:pt x="225" y="559"/>
                    <a:pt x="221" y="561"/>
                  </a:cubicBezTo>
                  <a:cubicBezTo>
                    <a:pt x="214" y="563"/>
                    <a:pt x="215" y="572"/>
                    <a:pt x="206" y="574"/>
                  </a:cubicBezTo>
                  <a:cubicBezTo>
                    <a:pt x="201" y="578"/>
                    <a:pt x="198" y="581"/>
                    <a:pt x="194" y="586"/>
                  </a:cubicBezTo>
                  <a:cubicBezTo>
                    <a:pt x="191" y="599"/>
                    <a:pt x="193" y="599"/>
                    <a:pt x="208" y="601"/>
                  </a:cubicBezTo>
                  <a:cubicBezTo>
                    <a:pt x="214" y="604"/>
                    <a:pt x="214" y="606"/>
                    <a:pt x="214" y="612"/>
                  </a:cubicBezTo>
                  <a:close/>
                </a:path>
              </a:pathLst>
            </a:custGeom>
            <a:grpFill/>
            <a:ln w="9525">
              <a:noFill/>
              <a:round/>
              <a:headEnd/>
              <a:tailEnd/>
            </a:ln>
          </p:spPr>
          <p:txBody>
            <a:bodyPr/>
            <a:lstStyle/>
            <a:p>
              <a:endParaRPr lang="zh-CN" altLang="en-US"/>
            </a:p>
          </p:txBody>
        </p:sp>
        <p:sp>
          <p:nvSpPr>
            <p:cNvPr id="89" name="Freeform 109"/>
            <p:cNvSpPr>
              <a:spLocks/>
            </p:cNvSpPr>
            <p:nvPr/>
          </p:nvSpPr>
          <p:spPr bwMode="auto">
            <a:xfrm>
              <a:off x="2438" y="91"/>
              <a:ext cx="1164" cy="618"/>
            </a:xfrm>
            <a:custGeom>
              <a:avLst/>
              <a:gdLst>
                <a:gd name="T0" fmla="*/ 0 w 1555"/>
                <a:gd name="T1" fmla="*/ 0 h 824"/>
                <a:gd name="T2" fmla="*/ 1555 w 1555"/>
                <a:gd name="T3" fmla="*/ 824 h 824"/>
              </a:gdLst>
              <a:ahLst/>
              <a:cxnLst>
                <a:cxn ang="0">
                  <a:pos x="732" y="56"/>
                </a:cxn>
                <a:cxn ang="0">
                  <a:pos x="704" y="76"/>
                </a:cxn>
                <a:cxn ang="0">
                  <a:pos x="664" y="30"/>
                </a:cxn>
                <a:cxn ang="0">
                  <a:pos x="584" y="14"/>
                </a:cxn>
                <a:cxn ang="0">
                  <a:pos x="556" y="12"/>
                </a:cxn>
                <a:cxn ang="0">
                  <a:pos x="490" y="8"/>
                </a:cxn>
                <a:cxn ang="0">
                  <a:pos x="430" y="34"/>
                </a:cxn>
                <a:cxn ang="0">
                  <a:pos x="374" y="46"/>
                </a:cxn>
                <a:cxn ang="0">
                  <a:pos x="364" y="54"/>
                </a:cxn>
                <a:cxn ang="0">
                  <a:pos x="372" y="86"/>
                </a:cxn>
                <a:cxn ang="0">
                  <a:pos x="336" y="86"/>
                </a:cxn>
                <a:cxn ang="0">
                  <a:pos x="344" y="114"/>
                </a:cxn>
                <a:cxn ang="0">
                  <a:pos x="362" y="134"/>
                </a:cxn>
                <a:cxn ang="0">
                  <a:pos x="302" y="116"/>
                </a:cxn>
                <a:cxn ang="0">
                  <a:pos x="256" y="94"/>
                </a:cxn>
                <a:cxn ang="0">
                  <a:pos x="242" y="108"/>
                </a:cxn>
                <a:cxn ang="0">
                  <a:pos x="298" y="166"/>
                </a:cxn>
                <a:cxn ang="0">
                  <a:pos x="284" y="220"/>
                </a:cxn>
                <a:cxn ang="0">
                  <a:pos x="246" y="214"/>
                </a:cxn>
                <a:cxn ang="0">
                  <a:pos x="280" y="194"/>
                </a:cxn>
                <a:cxn ang="0">
                  <a:pos x="228" y="120"/>
                </a:cxn>
                <a:cxn ang="0">
                  <a:pos x="214" y="100"/>
                </a:cxn>
                <a:cxn ang="0">
                  <a:pos x="176" y="94"/>
                </a:cxn>
                <a:cxn ang="0">
                  <a:pos x="168" y="118"/>
                </a:cxn>
                <a:cxn ang="0">
                  <a:pos x="204" y="162"/>
                </a:cxn>
                <a:cxn ang="0">
                  <a:pos x="218" y="188"/>
                </a:cxn>
                <a:cxn ang="0">
                  <a:pos x="160" y="172"/>
                </a:cxn>
                <a:cxn ang="0">
                  <a:pos x="106" y="186"/>
                </a:cxn>
                <a:cxn ang="0">
                  <a:pos x="74" y="188"/>
                </a:cxn>
                <a:cxn ang="0">
                  <a:pos x="26" y="254"/>
                </a:cxn>
                <a:cxn ang="0">
                  <a:pos x="16" y="286"/>
                </a:cxn>
                <a:cxn ang="0">
                  <a:pos x="0" y="460"/>
                </a:cxn>
                <a:cxn ang="0">
                  <a:pos x="26" y="738"/>
                </a:cxn>
                <a:cxn ang="0">
                  <a:pos x="96" y="820"/>
                </a:cxn>
                <a:cxn ang="0">
                  <a:pos x="198" y="822"/>
                </a:cxn>
                <a:cxn ang="0">
                  <a:pos x="282" y="804"/>
                </a:cxn>
                <a:cxn ang="0">
                  <a:pos x="394" y="720"/>
                </a:cxn>
                <a:cxn ang="0">
                  <a:pos x="516" y="632"/>
                </a:cxn>
                <a:cxn ang="0">
                  <a:pos x="648" y="516"/>
                </a:cxn>
                <a:cxn ang="0">
                  <a:pos x="806" y="428"/>
                </a:cxn>
                <a:cxn ang="0">
                  <a:pos x="906" y="372"/>
                </a:cxn>
                <a:cxn ang="0">
                  <a:pos x="1060" y="280"/>
                </a:cxn>
                <a:cxn ang="0">
                  <a:pos x="1174" y="216"/>
                </a:cxn>
                <a:cxn ang="0">
                  <a:pos x="1288" y="142"/>
                </a:cxn>
                <a:cxn ang="0">
                  <a:pos x="1426" y="98"/>
                </a:cxn>
                <a:cxn ang="0">
                  <a:pos x="1502" y="30"/>
                </a:cxn>
                <a:cxn ang="0">
                  <a:pos x="1548" y="20"/>
                </a:cxn>
                <a:cxn ang="0">
                  <a:pos x="1518" y="0"/>
                </a:cxn>
                <a:cxn ang="0">
                  <a:pos x="1396" y="22"/>
                </a:cxn>
                <a:cxn ang="0">
                  <a:pos x="1356" y="58"/>
                </a:cxn>
                <a:cxn ang="0">
                  <a:pos x="1328" y="96"/>
                </a:cxn>
                <a:cxn ang="0">
                  <a:pos x="1276" y="78"/>
                </a:cxn>
                <a:cxn ang="0">
                  <a:pos x="1196" y="72"/>
                </a:cxn>
                <a:cxn ang="0">
                  <a:pos x="1146" y="76"/>
                </a:cxn>
                <a:cxn ang="0">
                  <a:pos x="1080" y="54"/>
                </a:cxn>
                <a:cxn ang="0">
                  <a:pos x="988" y="90"/>
                </a:cxn>
                <a:cxn ang="0">
                  <a:pos x="958" y="80"/>
                </a:cxn>
                <a:cxn ang="0">
                  <a:pos x="886" y="54"/>
                </a:cxn>
                <a:cxn ang="0">
                  <a:pos x="800" y="78"/>
                </a:cxn>
              </a:cxnLst>
              <a:rect l="T0" t="T1" r="T2" b="T3"/>
              <a:pathLst>
                <a:path w="1555" h="824">
                  <a:moveTo>
                    <a:pt x="760" y="58"/>
                  </a:moveTo>
                  <a:cubicBezTo>
                    <a:pt x="748" y="56"/>
                    <a:pt x="744" y="54"/>
                    <a:pt x="732" y="56"/>
                  </a:cubicBezTo>
                  <a:cubicBezTo>
                    <a:pt x="725" y="60"/>
                    <a:pt x="723" y="68"/>
                    <a:pt x="716" y="72"/>
                  </a:cubicBezTo>
                  <a:cubicBezTo>
                    <a:pt x="712" y="74"/>
                    <a:pt x="704" y="76"/>
                    <a:pt x="704" y="76"/>
                  </a:cubicBezTo>
                  <a:cubicBezTo>
                    <a:pt x="694" y="60"/>
                    <a:pt x="695" y="63"/>
                    <a:pt x="676" y="60"/>
                  </a:cubicBezTo>
                  <a:cubicBezTo>
                    <a:pt x="664" y="52"/>
                    <a:pt x="671" y="41"/>
                    <a:pt x="664" y="30"/>
                  </a:cubicBezTo>
                  <a:cubicBezTo>
                    <a:pt x="655" y="16"/>
                    <a:pt x="630" y="12"/>
                    <a:pt x="614" y="8"/>
                  </a:cubicBezTo>
                  <a:cubicBezTo>
                    <a:pt x="592" y="10"/>
                    <a:pt x="602" y="8"/>
                    <a:pt x="584" y="14"/>
                  </a:cubicBezTo>
                  <a:cubicBezTo>
                    <a:pt x="578" y="16"/>
                    <a:pt x="566" y="20"/>
                    <a:pt x="566" y="20"/>
                  </a:cubicBezTo>
                  <a:cubicBezTo>
                    <a:pt x="546" y="15"/>
                    <a:pt x="567" y="23"/>
                    <a:pt x="556" y="12"/>
                  </a:cubicBezTo>
                  <a:cubicBezTo>
                    <a:pt x="551" y="7"/>
                    <a:pt x="538" y="4"/>
                    <a:pt x="532" y="0"/>
                  </a:cubicBezTo>
                  <a:cubicBezTo>
                    <a:pt x="518" y="2"/>
                    <a:pt x="504" y="3"/>
                    <a:pt x="490" y="8"/>
                  </a:cubicBezTo>
                  <a:cubicBezTo>
                    <a:pt x="484" y="25"/>
                    <a:pt x="480" y="29"/>
                    <a:pt x="466" y="38"/>
                  </a:cubicBezTo>
                  <a:cubicBezTo>
                    <a:pt x="448" y="35"/>
                    <a:pt x="450" y="32"/>
                    <a:pt x="430" y="34"/>
                  </a:cubicBezTo>
                  <a:cubicBezTo>
                    <a:pt x="422" y="37"/>
                    <a:pt x="419" y="39"/>
                    <a:pt x="414" y="46"/>
                  </a:cubicBezTo>
                  <a:cubicBezTo>
                    <a:pt x="407" y="45"/>
                    <a:pt x="384" y="42"/>
                    <a:pt x="374" y="46"/>
                  </a:cubicBezTo>
                  <a:cubicBezTo>
                    <a:pt x="372" y="47"/>
                    <a:pt x="372" y="50"/>
                    <a:pt x="370" y="52"/>
                  </a:cubicBezTo>
                  <a:cubicBezTo>
                    <a:pt x="368" y="53"/>
                    <a:pt x="366" y="53"/>
                    <a:pt x="364" y="54"/>
                  </a:cubicBezTo>
                  <a:cubicBezTo>
                    <a:pt x="361" y="63"/>
                    <a:pt x="362" y="67"/>
                    <a:pt x="370" y="72"/>
                  </a:cubicBezTo>
                  <a:cubicBezTo>
                    <a:pt x="374" y="77"/>
                    <a:pt x="377" y="79"/>
                    <a:pt x="372" y="86"/>
                  </a:cubicBezTo>
                  <a:cubicBezTo>
                    <a:pt x="368" y="91"/>
                    <a:pt x="354" y="94"/>
                    <a:pt x="354" y="94"/>
                  </a:cubicBezTo>
                  <a:cubicBezTo>
                    <a:pt x="349" y="90"/>
                    <a:pt x="336" y="86"/>
                    <a:pt x="336" y="86"/>
                  </a:cubicBezTo>
                  <a:cubicBezTo>
                    <a:pt x="326" y="88"/>
                    <a:pt x="322" y="87"/>
                    <a:pt x="316" y="96"/>
                  </a:cubicBezTo>
                  <a:cubicBezTo>
                    <a:pt x="320" y="110"/>
                    <a:pt x="331" y="110"/>
                    <a:pt x="344" y="114"/>
                  </a:cubicBezTo>
                  <a:cubicBezTo>
                    <a:pt x="350" y="116"/>
                    <a:pt x="362" y="120"/>
                    <a:pt x="362" y="120"/>
                  </a:cubicBezTo>
                  <a:cubicBezTo>
                    <a:pt x="367" y="127"/>
                    <a:pt x="372" y="131"/>
                    <a:pt x="362" y="134"/>
                  </a:cubicBezTo>
                  <a:cubicBezTo>
                    <a:pt x="350" y="126"/>
                    <a:pt x="334" y="119"/>
                    <a:pt x="320" y="114"/>
                  </a:cubicBezTo>
                  <a:cubicBezTo>
                    <a:pt x="314" y="115"/>
                    <a:pt x="308" y="115"/>
                    <a:pt x="302" y="116"/>
                  </a:cubicBezTo>
                  <a:cubicBezTo>
                    <a:pt x="298" y="117"/>
                    <a:pt x="290" y="120"/>
                    <a:pt x="290" y="120"/>
                  </a:cubicBezTo>
                  <a:cubicBezTo>
                    <a:pt x="275" y="117"/>
                    <a:pt x="272" y="99"/>
                    <a:pt x="256" y="94"/>
                  </a:cubicBezTo>
                  <a:cubicBezTo>
                    <a:pt x="253" y="95"/>
                    <a:pt x="248" y="94"/>
                    <a:pt x="246" y="96"/>
                  </a:cubicBezTo>
                  <a:cubicBezTo>
                    <a:pt x="243" y="99"/>
                    <a:pt x="242" y="108"/>
                    <a:pt x="242" y="108"/>
                  </a:cubicBezTo>
                  <a:cubicBezTo>
                    <a:pt x="245" y="116"/>
                    <a:pt x="262" y="124"/>
                    <a:pt x="262" y="124"/>
                  </a:cubicBezTo>
                  <a:cubicBezTo>
                    <a:pt x="275" y="143"/>
                    <a:pt x="278" y="153"/>
                    <a:pt x="298" y="166"/>
                  </a:cubicBezTo>
                  <a:cubicBezTo>
                    <a:pt x="306" y="178"/>
                    <a:pt x="306" y="194"/>
                    <a:pt x="314" y="206"/>
                  </a:cubicBezTo>
                  <a:cubicBezTo>
                    <a:pt x="310" y="217"/>
                    <a:pt x="294" y="217"/>
                    <a:pt x="284" y="220"/>
                  </a:cubicBezTo>
                  <a:cubicBezTo>
                    <a:pt x="280" y="221"/>
                    <a:pt x="272" y="224"/>
                    <a:pt x="272" y="224"/>
                  </a:cubicBezTo>
                  <a:cubicBezTo>
                    <a:pt x="261" y="223"/>
                    <a:pt x="250" y="225"/>
                    <a:pt x="246" y="214"/>
                  </a:cubicBezTo>
                  <a:cubicBezTo>
                    <a:pt x="257" y="210"/>
                    <a:pt x="267" y="212"/>
                    <a:pt x="278" y="208"/>
                  </a:cubicBezTo>
                  <a:cubicBezTo>
                    <a:pt x="283" y="201"/>
                    <a:pt x="284" y="203"/>
                    <a:pt x="280" y="194"/>
                  </a:cubicBezTo>
                  <a:cubicBezTo>
                    <a:pt x="280" y="193"/>
                    <a:pt x="245" y="150"/>
                    <a:pt x="242" y="148"/>
                  </a:cubicBezTo>
                  <a:cubicBezTo>
                    <a:pt x="238" y="136"/>
                    <a:pt x="239" y="128"/>
                    <a:pt x="228" y="120"/>
                  </a:cubicBezTo>
                  <a:cubicBezTo>
                    <a:pt x="226" y="114"/>
                    <a:pt x="230" y="102"/>
                    <a:pt x="230" y="102"/>
                  </a:cubicBezTo>
                  <a:cubicBezTo>
                    <a:pt x="210" y="89"/>
                    <a:pt x="242" y="108"/>
                    <a:pt x="214" y="100"/>
                  </a:cubicBezTo>
                  <a:cubicBezTo>
                    <a:pt x="211" y="99"/>
                    <a:pt x="202" y="87"/>
                    <a:pt x="198" y="84"/>
                  </a:cubicBezTo>
                  <a:cubicBezTo>
                    <a:pt x="187" y="86"/>
                    <a:pt x="184" y="86"/>
                    <a:pt x="176" y="94"/>
                  </a:cubicBezTo>
                  <a:cubicBezTo>
                    <a:pt x="174" y="100"/>
                    <a:pt x="172" y="106"/>
                    <a:pt x="170" y="112"/>
                  </a:cubicBezTo>
                  <a:cubicBezTo>
                    <a:pt x="169" y="114"/>
                    <a:pt x="168" y="118"/>
                    <a:pt x="168" y="118"/>
                  </a:cubicBezTo>
                  <a:cubicBezTo>
                    <a:pt x="168" y="119"/>
                    <a:pt x="162" y="144"/>
                    <a:pt x="166" y="148"/>
                  </a:cubicBezTo>
                  <a:cubicBezTo>
                    <a:pt x="175" y="157"/>
                    <a:pt x="194" y="155"/>
                    <a:pt x="204" y="162"/>
                  </a:cubicBezTo>
                  <a:cubicBezTo>
                    <a:pt x="208" y="165"/>
                    <a:pt x="216" y="170"/>
                    <a:pt x="216" y="170"/>
                  </a:cubicBezTo>
                  <a:cubicBezTo>
                    <a:pt x="221" y="184"/>
                    <a:pt x="221" y="178"/>
                    <a:pt x="218" y="188"/>
                  </a:cubicBezTo>
                  <a:cubicBezTo>
                    <a:pt x="204" y="186"/>
                    <a:pt x="205" y="182"/>
                    <a:pt x="194" y="176"/>
                  </a:cubicBezTo>
                  <a:cubicBezTo>
                    <a:pt x="185" y="171"/>
                    <a:pt x="164" y="172"/>
                    <a:pt x="160" y="172"/>
                  </a:cubicBezTo>
                  <a:cubicBezTo>
                    <a:pt x="140" y="159"/>
                    <a:pt x="120" y="169"/>
                    <a:pt x="96" y="170"/>
                  </a:cubicBezTo>
                  <a:cubicBezTo>
                    <a:pt x="99" y="178"/>
                    <a:pt x="103" y="178"/>
                    <a:pt x="106" y="186"/>
                  </a:cubicBezTo>
                  <a:cubicBezTo>
                    <a:pt x="103" y="202"/>
                    <a:pt x="103" y="199"/>
                    <a:pt x="92" y="192"/>
                  </a:cubicBezTo>
                  <a:cubicBezTo>
                    <a:pt x="86" y="183"/>
                    <a:pt x="90" y="184"/>
                    <a:pt x="74" y="188"/>
                  </a:cubicBezTo>
                  <a:cubicBezTo>
                    <a:pt x="70" y="189"/>
                    <a:pt x="62" y="192"/>
                    <a:pt x="62" y="192"/>
                  </a:cubicBezTo>
                  <a:cubicBezTo>
                    <a:pt x="49" y="211"/>
                    <a:pt x="43" y="237"/>
                    <a:pt x="26" y="254"/>
                  </a:cubicBezTo>
                  <a:cubicBezTo>
                    <a:pt x="23" y="266"/>
                    <a:pt x="25" y="259"/>
                    <a:pt x="20" y="274"/>
                  </a:cubicBezTo>
                  <a:cubicBezTo>
                    <a:pt x="19" y="278"/>
                    <a:pt x="16" y="286"/>
                    <a:pt x="16" y="286"/>
                  </a:cubicBezTo>
                  <a:cubicBezTo>
                    <a:pt x="11" y="325"/>
                    <a:pt x="16" y="366"/>
                    <a:pt x="6" y="404"/>
                  </a:cubicBezTo>
                  <a:cubicBezTo>
                    <a:pt x="4" y="423"/>
                    <a:pt x="2" y="441"/>
                    <a:pt x="0" y="460"/>
                  </a:cubicBezTo>
                  <a:cubicBezTo>
                    <a:pt x="1" y="530"/>
                    <a:pt x="3" y="592"/>
                    <a:pt x="14" y="660"/>
                  </a:cubicBezTo>
                  <a:cubicBezTo>
                    <a:pt x="15" y="683"/>
                    <a:pt x="12" y="717"/>
                    <a:pt x="26" y="738"/>
                  </a:cubicBezTo>
                  <a:cubicBezTo>
                    <a:pt x="31" y="759"/>
                    <a:pt x="39" y="781"/>
                    <a:pt x="58" y="794"/>
                  </a:cubicBezTo>
                  <a:cubicBezTo>
                    <a:pt x="66" y="806"/>
                    <a:pt x="81" y="818"/>
                    <a:pt x="96" y="820"/>
                  </a:cubicBezTo>
                  <a:cubicBezTo>
                    <a:pt x="109" y="822"/>
                    <a:pt x="134" y="824"/>
                    <a:pt x="134" y="824"/>
                  </a:cubicBezTo>
                  <a:cubicBezTo>
                    <a:pt x="155" y="823"/>
                    <a:pt x="177" y="823"/>
                    <a:pt x="198" y="822"/>
                  </a:cubicBezTo>
                  <a:cubicBezTo>
                    <a:pt x="210" y="821"/>
                    <a:pt x="234" y="818"/>
                    <a:pt x="234" y="818"/>
                  </a:cubicBezTo>
                  <a:cubicBezTo>
                    <a:pt x="251" y="814"/>
                    <a:pt x="266" y="808"/>
                    <a:pt x="282" y="804"/>
                  </a:cubicBezTo>
                  <a:cubicBezTo>
                    <a:pt x="296" y="795"/>
                    <a:pt x="310" y="785"/>
                    <a:pt x="324" y="776"/>
                  </a:cubicBezTo>
                  <a:cubicBezTo>
                    <a:pt x="341" y="751"/>
                    <a:pt x="370" y="737"/>
                    <a:pt x="394" y="720"/>
                  </a:cubicBezTo>
                  <a:cubicBezTo>
                    <a:pt x="408" y="710"/>
                    <a:pt x="418" y="696"/>
                    <a:pt x="432" y="686"/>
                  </a:cubicBezTo>
                  <a:cubicBezTo>
                    <a:pt x="459" y="667"/>
                    <a:pt x="489" y="650"/>
                    <a:pt x="516" y="632"/>
                  </a:cubicBezTo>
                  <a:cubicBezTo>
                    <a:pt x="524" y="620"/>
                    <a:pt x="539" y="615"/>
                    <a:pt x="550" y="604"/>
                  </a:cubicBezTo>
                  <a:cubicBezTo>
                    <a:pt x="576" y="578"/>
                    <a:pt x="614" y="529"/>
                    <a:pt x="648" y="516"/>
                  </a:cubicBezTo>
                  <a:cubicBezTo>
                    <a:pt x="678" y="486"/>
                    <a:pt x="721" y="456"/>
                    <a:pt x="762" y="446"/>
                  </a:cubicBezTo>
                  <a:cubicBezTo>
                    <a:pt x="775" y="437"/>
                    <a:pt x="791" y="433"/>
                    <a:pt x="806" y="428"/>
                  </a:cubicBezTo>
                  <a:cubicBezTo>
                    <a:pt x="819" y="424"/>
                    <a:pt x="830" y="415"/>
                    <a:pt x="844" y="412"/>
                  </a:cubicBezTo>
                  <a:cubicBezTo>
                    <a:pt x="863" y="399"/>
                    <a:pt x="885" y="379"/>
                    <a:pt x="906" y="372"/>
                  </a:cubicBezTo>
                  <a:cubicBezTo>
                    <a:pt x="935" y="349"/>
                    <a:pt x="973" y="341"/>
                    <a:pt x="1002" y="318"/>
                  </a:cubicBezTo>
                  <a:cubicBezTo>
                    <a:pt x="1020" y="303"/>
                    <a:pt x="1042" y="294"/>
                    <a:pt x="1060" y="280"/>
                  </a:cubicBezTo>
                  <a:cubicBezTo>
                    <a:pt x="1071" y="272"/>
                    <a:pt x="1084" y="259"/>
                    <a:pt x="1098" y="254"/>
                  </a:cubicBezTo>
                  <a:cubicBezTo>
                    <a:pt x="1121" y="237"/>
                    <a:pt x="1149" y="230"/>
                    <a:pt x="1174" y="216"/>
                  </a:cubicBezTo>
                  <a:cubicBezTo>
                    <a:pt x="1193" y="205"/>
                    <a:pt x="1210" y="188"/>
                    <a:pt x="1230" y="180"/>
                  </a:cubicBezTo>
                  <a:cubicBezTo>
                    <a:pt x="1241" y="169"/>
                    <a:pt x="1272" y="146"/>
                    <a:pt x="1288" y="142"/>
                  </a:cubicBezTo>
                  <a:cubicBezTo>
                    <a:pt x="1306" y="130"/>
                    <a:pt x="1329" y="126"/>
                    <a:pt x="1350" y="120"/>
                  </a:cubicBezTo>
                  <a:cubicBezTo>
                    <a:pt x="1375" y="112"/>
                    <a:pt x="1400" y="104"/>
                    <a:pt x="1426" y="98"/>
                  </a:cubicBezTo>
                  <a:cubicBezTo>
                    <a:pt x="1436" y="88"/>
                    <a:pt x="1460" y="80"/>
                    <a:pt x="1474" y="76"/>
                  </a:cubicBezTo>
                  <a:cubicBezTo>
                    <a:pt x="1491" y="65"/>
                    <a:pt x="1485" y="41"/>
                    <a:pt x="1502" y="30"/>
                  </a:cubicBezTo>
                  <a:cubicBezTo>
                    <a:pt x="1506" y="23"/>
                    <a:pt x="1537" y="28"/>
                    <a:pt x="1544" y="26"/>
                  </a:cubicBezTo>
                  <a:cubicBezTo>
                    <a:pt x="1545" y="24"/>
                    <a:pt x="1546" y="22"/>
                    <a:pt x="1548" y="20"/>
                  </a:cubicBezTo>
                  <a:cubicBezTo>
                    <a:pt x="1550" y="19"/>
                    <a:pt x="1555" y="20"/>
                    <a:pt x="1554" y="18"/>
                  </a:cubicBezTo>
                  <a:cubicBezTo>
                    <a:pt x="1549" y="10"/>
                    <a:pt x="1527" y="3"/>
                    <a:pt x="1518" y="0"/>
                  </a:cubicBezTo>
                  <a:cubicBezTo>
                    <a:pt x="1483" y="3"/>
                    <a:pt x="1450" y="10"/>
                    <a:pt x="1414" y="12"/>
                  </a:cubicBezTo>
                  <a:cubicBezTo>
                    <a:pt x="1399" y="17"/>
                    <a:pt x="1405" y="13"/>
                    <a:pt x="1396" y="22"/>
                  </a:cubicBezTo>
                  <a:cubicBezTo>
                    <a:pt x="1394" y="28"/>
                    <a:pt x="1382" y="36"/>
                    <a:pt x="1382" y="36"/>
                  </a:cubicBezTo>
                  <a:cubicBezTo>
                    <a:pt x="1375" y="58"/>
                    <a:pt x="1394" y="54"/>
                    <a:pt x="1356" y="58"/>
                  </a:cubicBezTo>
                  <a:cubicBezTo>
                    <a:pt x="1351" y="66"/>
                    <a:pt x="1347" y="82"/>
                    <a:pt x="1340" y="88"/>
                  </a:cubicBezTo>
                  <a:cubicBezTo>
                    <a:pt x="1336" y="91"/>
                    <a:pt x="1328" y="96"/>
                    <a:pt x="1328" y="96"/>
                  </a:cubicBezTo>
                  <a:cubicBezTo>
                    <a:pt x="1321" y="94"/>
                    <a:pt x="1310" y="86"/>
                    <a:pt x="1310" y="86"/>
                  </a:cubicBezTo>
                  <a:cubicBezTo>
                    <a:pt x="1300" y="71"/>
                    <a:pt x="1296" y="76"/>
                    <a:pt x="1276" y="78"/>
                  </a:cubicBezTo>
                  <a:cubicBezTo>
                    <a:pt x="1261" y="83"/>
                    <a:pt x="1240" y="78"/>
                    <a:pt x="1224" y="76"/>
                  </a:cubicBezTo>
                  <a:cubicBezTo>
                    <a:pt x="1215" y="75"/>
                    <a:pt x="1196" y="72"/>
                    <a:pt x="1196" y="72"/>
                  </a:cubicBezTo>
                  <a:cubicBezTo>
                    <a:pt x="1178" y="66"/>
                    <a:pt x="1188" y="68"/>
                    <a:pt x="1166" y="70"/>
                  </a:cubicBezTo>
                  <a:cubicBezTo>
                    <a:pt x="1159" y="72"/>
                    <a:pt x="1146" y="76"/>
                    <a:pt x="1146" y="76"/>
                  </a:cubicBezTo>
                  <a:cubicBezTo>
                    <a:pt x="1130" y="71"/>
                    <a:pt x="1113" y="69"/>
                    <a:pt x="1096" y="68"/>
                  </a:cubicBezTo>
                  <a:cubicBezTo>
                    <a:pt x="1091" y="61"/>
                    <a:pt x="1088" y="57"/>
                    <a:pt x="1080" y="54"/>
                  </a:cubicBezTo>
                  <a:cubicBezTo>
                    <a:pt x="1061" y="56"/>
                    <a:pt x="1042" y="62"/>
                    <a:pt x="1024" y="68"/>
                  </a:cubicBezTo>
                  <a:cubicBezTo>
                    <a:pt x="1019" y="89"/>
                    <a:pt x="1007" y="87"/>
                    <a:pt x="988" y="90"/>
                  </a:cubicBezTo>
                  <a:cubicBezTo>
                    <a:pt x="985" y="100"/>
                    <a:pt x="985" y="103"/>
                    <a:pt x="974" y="100"/>
                  </a:cubicBezTo>
                  <a:cubicBezTo>
                    <a:pt x="966" y="92"/>
                    <a:pt x="968" y="83"/>
                    <a:pt x="958" y="80"/>
                  </a:cubicBezTo>
                  <a:cubicBezTo>
                    <a:pt x="944" y="85"/>
                    <a:pt x="950" y="82"/>
                    <a:pt x="940" y="88"/>
                  </a:cubicBezTo>
                  <a:cubicBezTo>
                    <a:pt x="921" y="75"/>
                    <a:pt x="908" y="61"/>
                    <a:pt x="886" y="54"/>
                  </a:cubicBezTo>
                  <a:cubicBezTo>
                    <a:pt x="863" y="56"/>
                    <a:pt x="843" y="60"/>
                    <a:pt x="820" y="62"/>
                  </a:cubicBezTo>
                  <a:cubicBezTo>
                    <a:pt x="806" y="67"/>
                    <a:pt x="811" y="74"/>
                    <a:pt x="800" y="78"/>
                  </a:cubicBezTo>
                  <a:cubicBezTo>
                    <a:pt x="782" y="75"/>
                    <a:pt x="773" y="71"/>
                    <a:pt x="760" y="58"/>
                  </a:cubicBezTo>
                  <a:close/>
                </a:path>
              </a:pathLst>
            </a:custGeom>
            <a:grpFill/>
            <a:ln w="9525">
              <a:noFill/>
              <a:round/>
              <a:headEnd/>
              <a:tailEnd/>
            </a:ln>
          </p:spPr>
          <p:txBody>
            <a:bodyPr/>
            <a:lstStyle/>
            <a:p>
              <a:endParaRPr lang="zh-CN" altLang="en-US"/>
            </a:p>
          </p:txBody>
        </p:sp>
        <p:sp>
          <p:nvSpPr>
            <p:cNvPr id="90" name="Freeform 110"/>
            <p:cNvSpPr>
              <a:spLocks/>
            </p:cNvSpPr>
            <p:nvPr/>
          </p:nvSpPr>
          <p:spPr bwMode="auto">
            <a:xfrm>
              <a:off x="2391" y="100"/>
              <a:ext cx="141" cy="108"/>
            </a:xfrm>
            <a:custGeom>
              <a:avLst/>
              <a:gdLst>
                <a:gd name="T0" fmla="*/ 0 w 189"/>
                <a:gd name="T1" fmla="*/ 0 h 144"/>
                <a:gd name="T2" fmla="*/ 189 w 189"/>
                <a:gd name="T3" fmla="*/ 144 h 144"/>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T0" t="T1" r="T2" b="T3"/>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grpFill/>
            <a:ln w="9525">
              <a:noFill/>
              <a:round/>
              <a:headEnd/>
              <a:tailEnd/>
            </a:ln>
          </p:spPr>
          <p:txBody>
            <a:bodyPr/>
            <a:lstStyle/>
            <a:p>
              <a:endParaRPr lang="zh-CN" altLang="en-US"/>
            </a:p>
          </p:txBody>
        </p:sp>
        <p:sp>
          <p:nvSpPr>
            <p:cNvPr id="91" name="Freeform 111"/>
            <p:cNvSpPr>
              <a:spLocks/>
            </p:cNvSpPr>
            <p:nvPr/>
          </p:nvSpPr>
          <p:spPr bwMode="auto">
            <a:xfrm>
              <a:off x="2475" y="204"/>
              <a:ext cx="40" cy="12"/>
            </a:xfrm>
            <a:custGeom>
              <a:avLst/>
              <a:gdLst>
                <a:gd name="T0" fmla="*/ 0 w 53"/>
                <a:gd name="T1" fmla="*/ 0 h 17"/>
                <a:gd name="T2" fmla="*/ 53 w 53"/>
                <a:gd name="T3" fmla="*/ 17 h 17"/>
              </a:gdLst>
              <a:ahLst/>
              <a:cxnLst>
                <a:cxn ang="0">
                  <a:pos x="24" y="0"/>
                </a:cxn>
                <a:cxn ang="0">
                  <a:pos x="12" y="2"/>
                </a:cxn>
                <a:cxn ang="0">
                  <a:pos x="32" y="16"/>
                </a:cxn>
                <a:cxn ang="0">
                  <a:pos x="44" y="14"/>
                </a:cxn>
                <a:cxn ang="0">
                  <a:pos x="24" y="0"/>
                </a:cxn>
              </a:cxnLst>
              <a:rect l="T0" t="T1" r="T2" b="T3"/>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grpFill/>
            <a:ln w="9525">
              <a:noFill/>
              <a:round/>
              <a:headEnd/>
              <a:tailEnd/>
            </a:ln>
          </p:spPr>
          <p:txBody>
            <a:bodyPr/>
            <a:lstStyle/>
            <a:p>
              <a:endParaRPr lang="zh-CN" altLang="en-US"/>
            </a:p>
          </p:txBody>
        </p:sp>
        <p:sp>
          <p:nvSpPr>
            <p:cNvPr id="92" name="Freeform 112"/>
            <p:cNvSpPr>
              <a:spLocks/>
            </p:cNvSpPr>
            <p:nvPr/>
          </p:nvSpPr>
          <p:spPr bwMode="auto">
            <a:xfrm>
              <a:off x="2680" y="48"/>
              <a:ext cx="42" cy="28"/>
            </a:xfrm>
            <a:custGeom>
              <a:avLst/>
              <a:gdLst>
                <a:gd name="T0" fmla="*/ 0 w 57"/>
                <a:gd name="T1" fmla="*/ 0 h 37"/>
                <a:gd name="T2" fmla="*/ 57 w 57"/>
                <a:gd name="T3" fmla="*/ 37 h 37"/>
              </a:gdLst>
              <a:ahLst/>
              <a:cxnLst>
                <a:cxn ang="0">
                  <a:pos x="57" y="4"/>
                </a:cxn>
                <a:cxn ang="0">
                  <a:pos x="25" y="24"/>
                </a:cxn>
                <a:cxn ang="0">
                  <a:pos x="11" y="34"/>
                </a:cxn>
                <a:cxn ang="0">
                  <a:pos x="9" y="4"/>
                </a:cxn>
                <a:cxn ang="0">
                  <a:pos x="21" y="0"/>
                </a:cxn>
                <a:cxn ang="0">
                  <a:pos x="57" y="4"/>
                </a:cxn>
              </a:cxnLst>
              <a:rect l="T0" t="T1" r="T2" b="T3"/>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grpFill/>
            <a:ln w="9525">
              <a:noFill/>
              <a:round/>
              <a:headEnd/>
              <a:tailEnd/>
            </a:ln>
          </p:spPr>
          <p:txBody>
            <a:bodyPr/>
            <a:lstStyle/>
            <a:p>
              <a:endParaRPr lang="zh-CN" altLang="en-US"/>
            </a:p>
          </p:txBody>
        </p:sp>
        <p:sp>
          <p:nvSpPr>
            <p:cNvPr id="93" name="Freeform 113"/>
            <p:cNvSpPr>
              <a:spLocks/>
            </p:cNvSpPr>
            <p:nvPr/>
          </p:nvSpPr>
          <p:spPr bwMode="auto">
            <a:xfrm>
              <a:off x="2710" y="61"/>
              <a:ext cx="50" cy="20"/>
            </a:xfrm>
            <a:custGeom>
              <a:avLst/>
              <a:gdLst>
                <a:gd name="T0" fmla="*/ 0 w 68"/>
                <a:gd name="T1" fmla="*/ 0 h 26"/>
                <a:gd name="T2" fmla="*/ 68 w 68"/>
                <a:gd name="T3" fmla="*/ 26 h 26"/>
              </a:gdLst>
              <a:ahLst/>
              <a:cxnLst>
                <a:cxn ang="0">
                  <a:pos x="29" y="0"/>
                </a:cxn>
                <a:cxn ang="0">
                  <a:pos x="11" y="6"/>
                </a:cxn>
                <a:cxn ang="0">
                  <a:pos x="57" y="26"/>
                </a:cxn>
                <a:cxn ang="0">
                  <a:pos x="63" y="24"/>
                </a:cxn>
                <a:cxn ang="0">
                  <a:pos x="29" y="0"/>
                </a:cxn>
              </a:cxnLst>
              <a:rect l="T0" t="T1" r="T2" b="T3"/>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grpFill/>
            <a:ln w="9525">
              <a:noFill/>
              <a:round/>
              <a:headEnd/>
              <a:tailEnd/>
            </a:ln>
          </p:spPr>
          <p:txBody>
            <a:bodyPr/>
            <a:lstStyle/>
            <a:p>
              <a:endParaRPr lang="zh-CN" altLang="en-US"/>
            </a:p>
          </p:txBody>
        </p:sp>
        <p:sp>
          <p:nvSpPr>
            <p:cNvPr id="94" name="Freeform 114"/>
            <p:cNvSpPr>
              <a:spLocks/>
            </p:cNvSpPr>
            <p:nvPr/>
          </p:nvSpPr>
          <p:spPr bwMode="auto">
            <a:xfrm>
              <a:off x="2764" y="64"/>
              <a:ext cx="50" cy="32"/>
            </a:xfrm>
            <a:custGeom>
              <a:avLst/>
              <a:gdLst>
                <a:gd name="T0" fmla="*/ 0 w 66"/>
                <a:gd name="T1" fmla="*/ 0 h 43"/>
                <a:gd name="T2" fmla="*/ 66 w 66"/>
                <a:gd name="T3" fmla="*/ 43 h 43"/>
              </a:gdLst>
              <a:ahLst/>
              <a:cxnLst>
                <a:cxn ang="0">
                  <a:pos x="50" y="9"/>
                </a:cxn>
                <a:cxn ang="0">
                  <a:pos x="26" y="9"/>
                </a:cxn>
                <a:cxn ang="0">
                  <a:pos x="10" y="9"/>
                </a:cxn>
                <a:cxn ang="0">
                  <a:pos x="8" y="35"/>
                </a:cxn>
                <a:cxn ang="0">
                  <a:pos x="32" y="43"/>
                </a:cxn>
                <a:cxn ang="0">
                  <a:pos x="62" y="27"/>
                </a:cxn>
                <a:cxn ang="0">
                  <a:pos x="50" y="9"/>
                </a:cxn>
              </a:cxnLst>
              <a:rect l="T0" t="T1" r="T2" b="T3"/>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grpFill/>
            <a:ln w="9525">
              <a:noFill/>
              <a:round/>
              <a:headEnd/>
              <a:tailEnd/>
            </a:ln>
          </p:spPr>
          <p:txBody>
            <a:bodyPr/>
            <a:lstStyle/>
            <a:p>
              <a:endParaRPr lang="zh-CN" altLang="en-US"/>
            </a:p>
          </p:txBody>
        </p:sp>
        <p:sp>
          <p:nvSpPr>
            <p:cNvPr id="95" name="Freeform 115"/>
            <p:cNvSpPr>
              <a:spLocks/>
            </p:cNvSpPr>
            <p:nvPr/>
          </p:nvSpPr>
          <p:spPr bwMode="auto">
            <a:xfrm>
              <a:off x="3113" y="91"/>
              <a:ext cx="88" cy="31"/>
            </a:xfrm>
            <a:custGeom>
              <a:avLst/>
              <a:gdLst>
                <a:gd name="T0" fmla="*/ 0 w 117"/>
                <a:gd name="T1" fmla="*/ 0 h 41"/>
                <a:gd name="T2" fmla="*/ 117 w 117"/>
                <a:gd name="T3" fmla="*/ 41 h 41"/>
              </a:gdLst>
              <a:ahLst/>
              <a:cxnLst>
                <a:cxn ang="0">
                  <a:pos x="14" y="0"/>
                </a:cxn>
                <a:cxn ang="0">
                  <a:pos x="8" y="16"/>
                </a:cxn>
                <a:cxn ang="0">
                  <a:pos x="50" y="30"/>
                </a:cxn>
                <a:cxn ang="0">
                  <a:pos x="76" y="36"/>
                </a:cxn>
                <a:cxn ang="0">
                  <a:pos x="112" y="22"/>
                </a:cxn>
                <a:cxn ang="0">
                  <a:pos x="78" y="4"/>
                </a:cxn>
                <a:cxn ang="0">
                  <a:pos x="14" y="0"/>
                </a:cxn>
              </a:cxnLst>
              <a:rect l="T0" t="T1" r="T2" b="T3"/>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grpFill/>
            <a:ln w="9525">
              <a:noFill/>
              <a:round/>
              <a:headEnd/>
              <a:tailEnd/>
            </a:ln>
          </p:spPr>
          <p:txBody>
            <a:bodyPr/>
            <a:lstStyle/>
            <a:p>
              <a:endParaRPr lang="zh-CN" altLang="en-US"/>
            </a:p>
          </p:txBody>
        </p:sp>
        <p:sp>
          <p:nvSpPr>
            <p:cNvPr id="96" name="Freeform 116"/>
            <p:cNvSpPr>
              <a:spLocks/>
            </p:cNvSpPr>
            <p:nvPr/>
          </p:nvSpPr>
          <p:spPr bwMode="auto">
            <a:xfrm>
              <a:off x="3203" y="90"/>
              <a:ext cx="46" cy="24"/>
            </a:xfrm>
            <a:custGeom>
              <a:avLst/>
              <a:gdLst>
                <a:gd name="T0" fmla="*/ 0 w 62"/>
                <a:gd name="T1" fmla="*/ 0 h 32"/>
                <a:gd name="T2" fmla="*/ 62 w 62"/>
                <a:gd name="T3" fmla="*/ 32 h 32"/>
              </a:gdLst>
              <a:ahLst/>
              <a:cxnLst>
                <a:cxn ang="0">
                  <a:pos x="32" y="4"/>
                </a:cxn>
                <a:cxn ang="0">
                  <a:pos x="62" y="10"/>
                </a:cxn>
                <a:cxn ang="0">
                  <a:pos x="30" y="32"/>
                </a:cxn>
                <a:cxn ang="0">
                  <a:pos x="6" y="22"/>
                </a:cxn>
                <a:cxn ang="0">
                  <a:pos x="32" y="4"/>
                </a:cxn>
              </a:cxnLst>
              <a:rect l="T0" t="T1" r="T2" b="T3"/>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grpFill/>
            <a:ln w="9525">
              <a:noFill/>
              <a:round/>
              <a:headEnd/>
              <a:tailEnd/>
            </a:ln>
          </p:spPr>
          <p:txBody>
            <a:bodyPr/>
            <a:lstStyle/>
            <a:p>
              <a:endParaRPr lang="zh-CN" altLang="en-US"/>
            </a:p>
          </p:txBody>
        </p:sp>
        <p:sp>
          <p:nvSpPr>
            <p:cNvPr id="97" name="Freeform 117"/>
            <p:cNvSpPr>
              <a:spLocks/>
            </p:cNvSpPr>
            <p:nvPr/>
          </p:nvSpPr>
          <p:spPr bwMode="auto">
            <a:xfrm>
              <a:off x="3182" y="119"/>
              <a:ext cx="37" cy="17"/>
            </a:xfrm>
            <a:custGeom>
              <a:avLst/>
              <a:gdLst>
                <a:gd name="T0" fmla="*/ 0 w 49"/>
                <a:gd name="T1" fmla="*/ 0 h 23"/>
                <a:gd name="T2" fmla="*/ 49 w 49"/>
                <a:gd name="T3" fmla="*/ 23 h 23"/>
              </a:gdLst>
              <a:ahLst/>
              <a:cxnLst>
                <a:cxn ang="0">
                  <a:pos x="20" y="1"/>
                </a:cxn>
                <a:cxn ang="0">
                  <a:pos x="6" y="5"/>
                </a:cxn>
                <a:cxn ang="0">
                  <a:pos x="38" y="23"/>
                </a:cxn>
                <a:cxn ang="0">
                  <a:pos x="20" y="1"/>
                </a:cxn>
              </a:cxnLst>
              <a:rect l="T0" t="T1" r="T2" b="T3"/>
              <a:pathLst>
                <a:path w="49" h="23">
                  <a:moveTo>
                    <a:pt x="20" y="1"/>
                  </a:moveTo>
                  <a:cubicBezTo>
                    <a:pt x="15" y="2"/>
                    <a:pt x="8" y="0"/>
                    <a:pt x="6" y="5"/>
                  </a:cubicBezTo>
                  <a:cubicBezTo>
                    <a:pt x="0" y="19"/>
                    <a:pt x="32" y="21"/>
                    <a:pt x="38" y="23"/>
                  </a:cubicBezTo>
                  <a:cubicBezTo>
                    <a:pt x="49" y="6"/>
                    <a:pt x="35" y="3"/>
                    <a:pt x="20" y="1"/>
                  </a:cubicBezTo>
                  <a:close/>
                </a:path>
              </a:pathLst>
            </a:custGeom>
            <a:grpFill/>
            <a:ln w="9525">
              <a:noFill/>
              <a:round/>
              <a:headEnd/>
              <a:tailEnd/>
            </a:ln>
          </p:spPr>
          <p:txBody>
            <a:bodyPr/>
            <a:lstStyle/>
            <a:p>
              <a:endParaRPr lang="zh-CN" altLang="en-US"/>
            </a:p>
          </p:txBody>
        </p:sp>
        <p:sp>
          <p:nvSpPr>
            <p:cNvPr id="98" name="Freeform 118"/>
            <p:cNvSpPr>
              <a:spLocks/>
            </p:cNvSpPr>
            <p:nvPr/>
          </p:nvSpPr>
          <p:spPr bwMode="auto">
            <a:xfrm>
              <a:off x="3434" y="343"/>
              <a:ext cx="76" cy="114"/>
            </a:xfrm>
            <a:custGeom>
              <a:avLst/>
              <a:gdLst>
                <a:gd name="T0" fmla="*/ 0 w 102"/>
                <a:gd name="T1" fmla="*/ 0 h 152"/>
                <a:gd name="T2" fmla="*/ 102 w 102"/>
                <a:gd name="T3" fmla="*/ 152 h 152"/>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T0" t="T1" r="T2" b="T3"/>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grpFill/>
            <a:ln w="9525">
              <a:noFill/>
              <a:round/>
              <a:headEnd/>
              <a:tailEnd/>
            </a:ln>
          </p:spPr>
          <p:txBody>
            <a:bodyPr/>
            <a:lstStyle/>
            <a:p>
              <a:endParaRPr lang="zh-CN" altLang="en-US"/>
            </a:p>
          </p:txBody>
        </p:sp>
        <p:sp>
          <p:nvSpPr>
            <p:cNvPr id="99" name="Freeform 119"/>
            <p:cNvSpPr>
              <a:spLocks/>
            </p:cNvSpPr>
            <p:nvPr/>
          </p:nvSpPr>
          <p:spPr bwMode="auto">
            <a:xfrm>
              <a:off x="3495" y="461"/>
              <a:ext cx="55" cy="78"/>
            </a:xfrm>
            <a:custGeom>
              <a:avLst/>
              <a:gdLst>
                <a:gd name="T0" fmla="*/ 0 w 74"/>
                <a:gd name="T1" fmla="*/ 0 h 103"/>
                <a:gd name="T2" fmla="*/ 74 w 74"/>
                <a:gd name="T3" fmla="*/ 103 h 103"/>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T0" t="T1" r="T2" b="T3"/>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grpFill/>
            <a:ln w="9525">
              <a:noFill/>
              <a:round/>
              <a:headEnd/>
              <a:tailEnd/>
            </a:ln>
          </p:spPr>
          <p:txBody>
            <a:bodyPr/>
            <a:lstStyle/>
            <a:p>
              <a:endParaRPr lang="zh-CN" altLang="en-US"/>
            </a:p>
          </p:txBody>
        </p:sp>
        <p:sp>
          <p:nvSpPr>
            <p:cNvPr id="100" name="Freeform 120"/>
            <p:cNvSpPr>
              <a:spLocks/>
            </p:cNvSpPr>
            <p:nvPr/>
          </p:nvSpPr>
          <p:spPr bwMode="auto">
            <a:xfrm>
              <a:off x="3459" y="541"/>
              <a:ext cx="109" cy="189"/>
            </a:xfrm>
            <a:custGeom>
              <a:avLst/>
              <a:gdLst>
                <a:gd name="T0" fmla="*/ 0 w 146"/>
                <a:gd name="T1" fmla="*/ 0 h 252"/>
                <a:gd name="T2" fmla="*/ 146 w 146"/>
                <a:gd name="T3" fmla="*/ 252 h 252"/>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T0" t="T1" r="T2" b="T3"/>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grpFill/>
            <a:ln w="9525">
              <a:noFill/>
              <a:round/>
              <a:headEnd/>
              <a:tailEnd/>
            </a:ln>
          </p:spPr>
          <p:txBody>
            <a:bodyPr/>
            <a:lstStyle/>
            <a:p>
              <a:endParaRPr lang="zh-CN" altLang="en-US"/>
            </a:p>
          </p:txBody>
        </p:sp>
        <p:sp>
          <p:nvSpPr>
            <p:cNvPr id="101" name="Freeform 121"/>
            <p:cNvSpPr>
              <a:spLocks/>
            </p:cNvSpPr>
            <p:nvPr/>
          </p:nvSpPr>
          <p:spPr bwMode="auto">
            <a:xfrm>
              <a:off x="2398" y="37"/>
              <a:ext cx="52" cy="30"/>
            </a:xfrm>
            <a:custGeom>
              <a:avLst/>
              <a:gdLst>
                <a:gd name="T0" fmla="*/ 0 w 70"/>
                <a:gd name="T1" fmla="*/ 0 h 40"/>
                <a:gd name="T2" fmla="*/ 70 w 70"/>
                <a:gd name="T3" fmla="*/ 40 h 40"/>
              </a:gdLst>
              <a:ahLst/>
              <a:cxnLst>
                <a:cxn ang="0">
                  <a:pos x="59" y="0"/>
                </a:cxn>
                <a:cxn ang="0">
                  <a:pos x="65" y="20"/>
                </a:cxn>
                <a:cxn ang="0">
                  <a:pos x="41" y="24"/>
                </a:cxn>
                <a:cxn ang="0">
                  <a:pos x="31" y="40"/>
                </a:cxn>
                <a:cxn ang="0">
                  <a:pos x="7" y="38"/>
                </a:cxn>
                <a:cxn ang="0">
                  <a:pos x="1" y="36"/>
                </a:cxn>
                <a:cxn ang="0">
                  <a:pos x="33" y="20"/>
                </a:cxn>
                <a:cxn ang="0">
                  <a:pos x="59" y="0"/>
                </a:cxn>
              </a:cxnLst>
              <a:rect l="T0" t="T1" r="T2" b="T3"/>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grpFill/>
            <a:ln w="9525">
              <a:noFill/>
              <a:round/>
              <a:headEnd/>
              <a:tailEnd/>
            </a:ln>
          </p:spPr>
          <p:txBody>
            <a:bodyPr/>
            <a:lstStyle/>
            <a:p>
              <a:endParaRPr lang="zh-CN" altLang="en-US"/>
            </a:p>
          </p:txBody>
        </p:sp>
        <p:sp>
          <p:nvSpPr>
            <p:cNvPr id="102" name="Freeform 122"/>
            <p:cNvSpPr>
              <a:spLocks/>
            </p:cNvSpPr>
            <p:nvPr/>
          </p:nvSpPr>
          <p:spPr bwMode="auto">
            <a:xfrm>
              <a:off x="2291" y="46"/>
              <a:ext cx="19" cy="22"/>
            </a:xfrm>
            <a:custGeom>
              <a:avLst/>
              <a:gdLst>
                <a:gd name="T0" fmla="*/ 0 w 26"/>
                <a:gd name="T1" fmla="*/ 0 h 29"/>
                <a:gd name="T2" fmla="*/ 26 w 26"/>
                <a:gd name="T3" fmla="*/ 29 h 29"/>
              </a:gdLst>
              <a:ahLst/>
              <a:cxnLst>
                <a:cxn ang="0">
                  <a:pos x="18" y="0"/>
                </a:cxn>
                <a:cxn ang="0">
                  <a:pos x="0" y="18"/>
                </a:cxn>
                <a:cxn ang="0">
                  <a:pos x="18" y="26"/>
                </a:cxn>
                <a:cxn ang="0">
                  <a:pos x="18" y="0"/>
                </a:cxn>
              </a:cxnLst>
              <a:rect l="T0" t="T1" r="T2" b="T3"/>
              <a:pathLst>
                <a:path w="26" h="29">
                  <a:moveTo>
                    <a:pt x="18" y="0"/>
                  </a:moveTo>
                  <a:cubicBezTo>
                    <a:pt x="9" y="6"/>
                    <a:pt x="4" y="7"/>
                    <a:pt x="0" y="18"/>
                  </a:cubicBezTo>
                  <a:cubicBezTo>
                    <a:pt x="7" y="25"/>
                    <a:pt x="9" y="29"/>
                    <a:pt x="18" y="26"/>
                  </a:cubicBezTo>
                  <a:cubicBezTo>
                    <a:pt x="22" y="14"/>
                    <a:pt x="26" y="12"/>
                    <a:pt x="18" y="0"/>
                  </a:cubicBezTo>
                  <a:close/>
                </a:path>
              </a:pathLst>
            </a:custGeom>
            <a:grpFill/>
            <a:ln w="9525">
              <a:noFill/>
              <a:round/>
              <a:headEnd/>
              <a:tailEnd/>
            </a:ln>
          </p:spPr>
          <p:txBody>
            <a:bodyPr/>
            <a:lstStyle/>
            <a:p>
              <a:endParaRPr lang="zh-CN" altLang="en-US"/>
            </a:p>
          </p:txBody>
        </p:sp>
        <p:sp>
          <p:nvSpPr>
            <p:cNvPr id="103" name="Freeform 123"/>
            <p:cNvSpPr>
              <a:spLocks/>
            </p:cNvSpPr>
            <p:nvPr/>
          </p:nvSpPr>
          <p:spPr bwMode="auto">
            <a:xfrm>
              <a:off x="2315" y="45"/>
              <a:ext cx="37" cy="27"/>
            </a:xfrm>
            <a:custGeom>
              <a:avLst/>
              <a:gdLst>
                <a:gd name="T0" fmla="*/ 0 w 49"/>
                <a:gd name="T1" fmla="*/ 0 h 36"/>
                <a:gd name="T2" fmla="*/ 49 w 49"/>
                <a:gd name="T3" fmla="*/ 36 h 36"/>
              </a:gdLst>
              <a:ahLst/>
              <a:cxnLst>
                <a:cxn ang="0">
                  <a:pos x="14" y="6"/>
                </a:cxn>
                <a:cxn ang="0">
                  <a:pos x="0" y="18"/>
                </a:cxn>
                <a:cxn ang="0">
                  <a:pos x="6" y="32"/>
                </a:cxn>
                <a:cxn ang="0">
                  <a:pos x="18" y="36"/>
                </a:cxn>
                <a:cxn ang="0">
                  <a:pos x="40" y="26"/>
                </a:cxn>
                <a:cxn ang="0">
                  <a:pos x="14" y="6"/>
                </a:cxn>
              </a:cxnLst>
              <a:rect l="T0" t="T1" r="T2" b="T3"/>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grpFill/>
            <a:ln w="9525">
              <a:noFill/>
              <a:round/>
              <a:headEnd/>
              <a:tailEnd/>
            </a:ln>
          </p:spPr>
          <p:txBody>
            <a:bodyPr/>
            <a:lstStyle/>
            <a:p>
              <a:endParaRPr lang="zh-CN" altLang="en-US"/>
            </a:p>
          </p:txBody>
        </p:sp>
        <p:sp>
          <p:nvSpPr>
            <p:cNvPr id="104" name="Freeform 124"/>
            <p:cNvSpPr>
              <a:spLocks/>
            </p:cNvSpPr>
            <p:nvPr/>
          </p:nvSpPr>
          <p:spPr bwMode="auto">
            <a:xfrm>
              <a:off x="2376" y="36"/>
              <a:ext cx="20" cy="16"/>
            </a:xfrm>
            <a:custGeom>
              <a:avLst/>
              <a:gdLst>
                <a:gd name="T0" fmla="*/ 0 w 27"/>
                <a:gd name="T1" fmla="*/ 0 h 22"/>
                <a:gd name="T2" fmla="*/ 27 w 27"/>
                <a:gd name="T3" fmla="*/ 22 h 22"/>
              </a:gdLst>
              <a:ahLst/>
              <a:cxnLst>
                <a:cxn ang="0">
                  <a:pos x="11" y="0"/>
                </a:cxn>
                <a:cxn ang="0">
                  <a:pos x="3" y="12"/>
                </a:cxn>
                <a:cxn ang="0">
                  <a:pos x="19" y="22"/>
                </a:cxn>
                <a:cxn ang="0">
                  <a:pos x="11" y="0"/>
                </a:cxn>
              </a:cxnLst>
              <a:rect l="T0" t="T1" r="T2" b="T3"/>
              <a:pathLst>
                <a:path w="27" h="22">
                  <a:moveTo>
                    <a:pt x="11" y="0"/>
                  </a:moveTo>
                  <a:cubicBezTo>
                    <a:pt x="8" y="4"/>
                    <a:pt x="0" y="8"/>
                    <a:pt x="3" y="12"/>
                  </a:cubicBezTo>
                  <a:cubicBezTo>
                    <a:pt x="6" y="17"/>
                    <a:pt x="19" y="22"/>
                    <a:pt x="19" y="22"/>
                  </a:cubicBezTo>
                  <a:cubicBezTo>
                    <a:pt x="27" y="10"/>
                    <a:pt x="15" y="11"/>
                    <a:pt x="11" y="0"/>
                  </a:cubicBezTo>
                  <a:close/>
                </a:path>
              </a:pathLst>
            </a:custGeom>
            <a:grpFill/>
            <a:ln w="9525">
              <a:noFill/>
              <a:round/>
              <a:headEnd/>
              <a:tailEnd/>
            </a:ln>
          </p:spPr>
          <p:txBody>
            <a:bodyPr/>
            <a:lstStyle/>
            <a:p>
              <a:endParaRPr lang="zh-CN" altLang="en-US"/>
            </a:p>
          </p:txBody>
        </p:sp>
        <p:sp>
          <p:nvSpPr>
            <p:cNvPr id="105" name="Freeform 125"/>
            <p:cNvSpPr>
              <a:spLocks/>
            </p:cNvSpPr>
            <p:nvPr/>
          </p:nvSpPr>
          <p:spPr bwMode="auto">
            <a:xfrm>
              <a:off x="2358" y="54"/>
              <a:ext cx="15" cy="13"/>
            </a:xfrm>
            <a:custGeom>
              <a:avLst/>
              <a:gdLst>
                <a:gd name="T0" fmla="*/ 0 w 20"/>
                <a:gd name="T1" fmla="*/ 0 h 18"/>
                <a:gd name="T2" fmla="*/ 20 w 20"/>
                <a:gd name="T3" fmla="*/ 18 h 18"/>
              </a:gdLst>
              <a:ahLst/>
              <a:cxnLst>
                <a:cxn ang="0">
                  <a:pos x="11" y="0"/>
                </a:cxn>
                <a:cxn ang="0">
                  <a:pos x="9" y="18"/>
                </a:cxn>
                <a:cxn ang="0">
                  <a:pos x="11" y="0"/>
                </a:cxn>
              </a:cxnLst>
              <a:rect l="T0" t="T1" r="T2" b="T3"/>
              <a:pathLst>
                <a:path w="20" h="18">
                  <a:moveTo>
                    <a:pt x="11" y="0"/>
                  </a:moveTo>
                  <a:cubicBezTo>
                    <a:pt x="1" y="14"/>
                    <a:pt x="0" y="9"/>
                    <a:pt x="9" y="18"/>
                  </a:cubicBezTo>
                  <a:cubicBezTo>
                    <a:pt x="20" y="14"/>
                    <a:pt x="16" y="18"/>
                    <a:pt x="11" y="0"/>
                  </a:cubicBezTo>
                  <a:close/>
                </a:path>
              </a:pathLst>
            </a:custGeom>
            <a:grpFill/>
            <a:ln w="9525">
              <a:noFill/>
              <a:round/>
              <a:headEnd/>
              <a:tailEnd/>
            </a:ln>
          </p:spPr>
          <p:txBody>
            <a:bodyPr/>
            <a:lstStyle/>
            <a:p>
              <a:endParaRPr lang="zh-CN" altLang="en-US"/>
            </a:p>
          </p:txBody>
        </p:sp>
        <p:sp>
          <p:nvSpPr>
            <p:cNvPr id="106" name="Freeform 126"/>
            <p:cNvSpPr>
              <a:spLocks/>
            </p:cNvSpPr>
            <p:nvPr/>
          </p:nvSpPr>
          <p:spPr bwMode="auto">
            <a:xfrm>
              <a:off x="3498" y="70"/>
              <a:ext cx="18" cy="33"/>
            </a:xfrm>
            <a:custGeom>
              <a:avLst/>
              <a:gdLst>
                <a:gd name="T0" fmla="*/ 0 w 24"/>
                <a:gd name="T1" fmla="*/ 0 h 44"/>
                <a:gd name="T2" fmla="*/ 24 w 24"/>
                <a:gd name="T3" fmla="*/ 44 h 44"/>
              </a:gdLst>
              <a:ahLst/>
              <a:cxnLst>
                <a:cxn ang="0">
                  <a:pos x="24" y="0"/>
                </a:cxn>
                <a:cxn ang="0">
                  <a:pos x="8" y="16"/>
                </a:cxn>
                <a:cxn ang="0">
                  <a:pos x="0" y="34"/>
                </a:cxn>
                <a:cxn ang="0">
                  <a:pos x="16" y="40"/>
                </a:cxn>
                <a:cxn ang="0">
                  <a:pos x="24" y="0"/>
                </a:cxn>
              </a:cxnLst>
              <a:rect l="T0" t="T1" r="T2" b="T3"/>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grpFill/>
            <a:ln w="9525">
              <a:noFill/>
              <a:round/>
              <a:headEnd/>
              <a:tailEnd/>
            </a:ln>
          </p:spPr>
          <p:txBody>
            <a:bodyPr/>
            <a:lstStyle/>
            <a:p>
              <a:endParaRPr lang="zh-CN" altLang="en-US"/>
            </a:p>
          </p:txBody>
        </p:sp>
        <p:sp>
          <p:nvSpPr>
            <p:cNvPr id="107" name="Freeform 127"/>
            <p:cNvSpPr>
              <a:spLocks/>
            </p:cNvSpPr>
            <p:nvPr/>
          </p:nvSpPr>
          <p:spPr bwMode="auto">
            <a:xfrm>
              <a:off x="2614" y="1522"/>
              <a:ext cx="31" cy="18"/>
            </a:xfrm>
            <a:custGeom>
              <a:avLst/>
              <a:gdLst>
                <a:gd name="T0" fmla="*/ 0 w 41"/>
                <a:gd name="T1" fmla="*/ 0 h 24"/>
                <a:gd name="T2" fmla="*/ 41 w 41"/>
                <a:gd name="T3" fmla="*/ 24 h 24"/>
              </a:gdLst>
              <a:ahLst/>
              <a:cxnLst>
                <a:cxn ang="0">
                  <a:pos x="30" y="0"/>
                </a:cxn>
                <a:cxn ang="0">
                  <a:pos x="26" y="24"/>
                </a:cxn>
                <a:cxn ang="0">
                  <a:pos x="30" y="0"/>
                </a:cxn>
              </a:cxnLst>
              <a:rect l="T0" t="T1" r="T2" b="T3"/>
              <a:pathLst>
                <a:path w="41" h="24">
                  <a:moveTo>
                    <a:pt x="30" y="0"/>
                  </a:moveTo>
                  <a:cubicBezTo>
                    <a:pt x="4" y="4"/>
                    <a:pt x="0" y="17"/>
                    <a:pt x="26" y="24"/>
                  </a:cubicBezTo>
                  <a:cubicBezTo>
                    <a:pt x="41" y="19"/>
                    <a:pt x="38" y="10"/>
                    <a:pt x="30" y="0"/>
                  </a:cubicBezTo>
                  <a:close/>
                </a:path>
              </a:pathLst>
            </a:custGeom>
            <a:grpFill/>
            <a:ln w="9525">
              <a:noFill/>
              <a:round/>
              <a:headEnd/>
              <a:tailEnd/>
            </a:ln>
          </p:spPr>
          <p:txBody>
            <a:bodyPr/>
            <a:lstStyle/>
            <a:p>
              <a:endParaRPr lang="zh-CN" altLang="en-US"/>
            </a:p>
          </p:txBody>
        </p:sp>
        <p:sp>
          <p:nvSpPr>
            <p:cNvPr id="108" name="Freeform 128"/>
            <p:cNvSpPr>
              <a:spLocks/>
            </p:cNvSpPr>
            <p:nvPr/>
          </p:nvSpPr>
          <p:spPr bwMode="auto">
            <a:xfrm>
              <a:off x="2654" y="1515"/>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09" name="Freeform 129"/>
            <p:cNvSpPr>
              <a:spLocks/>
            </p:cNvSpPr>
            <p:nvPr/>
          </p:nvSpPr>
          <p:spPr bwMode="auto">
            <a:xfrm>
              <a:off x="2587" y="1361"/>
              <a:ext cx="9"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0" name="Freeform 130"/>
            <p:cNvSpPr>
              <a:spLocks/>
            </p:cNvSpPr>
            <p:nvPr/>
          </p:nvSpPr>
          <p:spPr bwMode="auto">
            <a:xfrm>
              <a:off x="2647" y="1288"/>
              <a:ext cx="11" cy="19"/>
            </a:xfrm>
            <a:custGeom>
              <a:avLst/>
              <a:gdLst>
                <a:gd name="T0" fmla="*/ 0 w 14"/>
                <a:gd name="T1" fmla="*/ 0 h 25"/>
                <a:gd name="T2" fmla="*/ 14 w 14"/>
                <a:gd name="T3" fmla="*/ 25 h 25"/>
              </a:gdLst>
              <a:ahLst/>
              <a:cxnLst>
                <a:cxn ang="0">
                  <a:pos x="6" y="0"/>
                </a:cxn>
                <a:cxn ang="0">
                  <a:pos x="0" y="13"/>
                </a:cxn>
                <a:cxn ang="0">
                  <a:pos x="12" y="24"/>
                </a:cxn>
                <a:cxn ang="0">
                  <a:pos x="6" y="0"/>
                </a:cxn>
              </a:cxnLst>
              <a:rect l="T0" t="T1" r="T2" b="T3"/>
              <a:pathLst>
                <a:path w="14" h="25">
                  <a:moveTo>
                    <a:pt x="6" y="0"/>
                  </a:moveTo>
                  <a:cubicBezTo>
                    <a:pt x="4" y="5"/>
                    <a:pt x="3" y="9"/>
                    <a:pt x="0" y="13"/>
                  </a:cubicBezTo>
                  <a:cubicBezTo>
                    <a:pt x="1" y="24"/>
                    <a:pt x="1" y="25"/>
                    <a:pt x="12" y="24"/>
                  </a:cubicBezTo>
                  <a:cubicBezTo>
                    <a:pt x="14" y="12"/>
                    <a:pt x="8" y="10"/>
                    <a:pt x="6" y="0"/>
                  </a:cubicBezTo>
                  <a:close/>
                </a:path>
              </a:pathLst>
            </a:custGeom>
            <a:grpFill/>
            <a:ln w="9525">
              <a:noFill/>
              <a:round/>
              <a:headEnd/>
              <a:tailEnd/>
            </a:ln>
          </p:spPr>
          <p:txBody>
            <a:bodyPr/>
            <a:lstStyle/>
            <a:p>
              <a:endParaRPr lang="zh-CN" altLang="en-US"/>
            </a:p>
          </p:txBody>
        </p:sp>
        <p:sp>
          <p:nvSpPr>
            <p:cNvPr id="111" name="Freeform 131"/>
            <p:cNvSpPr>
              <a:spLocks/>
            </p:cNvSpPr>
            <p:nvPr/>
          </p:nvSpPr>
          <p:spPr bwMode="auto">
            <a:xfrm>
              <a:off x="2623" y="1287"/>
              <a:ext cx="11" cy="19"/>
            </a:xfrm>
            <a:custGeom>
              <a:avLst/>
              <a:gdLst>
                <a:gd name="T0" fmla="*/ 0 w 14"/>
                <a:gd name="T1" fmla="*/ 0 h 25"/>
                <a:gd name="T2" fmla="*/ 14 w 14"/>
                <a:gd name="T3" fmla="*/ 25 h 25"/>
              </a:gdLst>
              <a:ahLst/>
              <a:cxnLst>
                <a:cxn ang="0">
                  <a:pos x="6" y="0"/>
                </a:cxn>
                <a:cxn ang="0">
                  <a:pos x="0" y="13"/>
                </a:cxn>
                <a:cxn ang="0">
                  <a:pos x="12" y="24"/>
                </a:cxn>
                <a:cxn ang="0">
                  <a:pos x="6" y="0"/>
                </a:cxn>
              </a:cxnLst>
              <a:rect l="T0" t="T1" r="T2" b="T3"/>
              <a:pathLst>
                <a:path w="14" h="25">
                  <a:moveTo>
                    <a:pt x="6" y="0"/>
                  </a:moveTo>
                  <a:cubicBezTo>
                    <a:pt x="4" y="5"/>
                    <a:pt x="3" y="9"/>
                    <a:pt x="0" y="13"/>
                  </a:cubicBezTo>
                  <a:cubicBezTo>
                    <a:pt x="1" y="24"/>
                    <a:pt x="1" y="25"/>
                    <a:pt x="12" y="24"/>
                  </a:cubicBezTo>
                  <a:cubicBezTo>
                    <a:pt x="14" y="12"/>
                    <a:pt x="8" y="10"/>
                    <a:pt x="6" y="0"/>
                  </a:cubicBezTo>
                  <a:close/>
                </a:path>
              </a:pathLst>
            </a:custGeom>
            <a:grpFill/>
            <a:ln w="9525">
              <a:noFill/>
              <a:round/>
              <a:headEnd/>
              <a:tailEnd/>
            </a:ln>
          </p:spPr>
          <p:txBody>
            <a:bodyPr/>
            <a:lstStyle/>
            <a:p>
              <a:endParaRPr lang="zh-CN" altLang="en-US"/>
            </a:p>
          </p:txBody>
        </p:sp>
        <p:sp>
          <p:nvSpPr>
            <p:cNvPr id="112" name="Freeform 132"/>
            <p:cNvSpPr>
              <a:spLocks/>
            </p:cNvSpPr>
            <p:nvPr/>
          </p:nvSpPr>
          <p:spPr bwMode="auto">
            <a:xfrm>
              <a:off x="2612" y="1309"/>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3" name="Freeform 133"/>
            <p:cNvSpPr>
              <a:spLocks/>
            </p:cNvSpPr>
            <p:nvPr/>
          </p:nvSpPr>
          <p:spPr bwMode="auto">
            <a:xfrm>
              <a:off x="2587" y="1343"/>
              <a:ext cx="9"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4" name="Freeform 134"/>
            <p:cNvSpPr>
              <a:spLocks/>
            </p:cNvSpPr>
            <p:nvPr/>
          </p:nvSpPr>
          <p:spPr bwMode="auto">
            <a:xfrm>
              <a:off x="2606" y="1330"/>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5" name="Freeform 135"/>
            <p:cNvSpPr>
              <a:spLocks/>
            </p:cNvSpPr>
            <p:nvPr/>
          </p:nvSpPr>
          <p:spPr bwMode="auto">
            <a:xfrm>
              <a:off x="1873" y="342"/>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6" name="Freeform 136"/>
            <p:cNvSpPr>
              <a:spLocks/>
            </p:cNvSpPr>
            <p:nvPr/>
          </p:nvSpPr>
          <p:spPr bwMode="auto">
            <a:xfrm>
              <a:off x="1812" y="308"/>
              <a:ext cx="10" cy="15"/>
            </a:xfrm>
            <a:custGeom>
              <a:avLst/>
              <a:gdLst>
                <a:gd name="T0" fmla="*/ 0 w 13"/>
                <a:gd name="T1" fmla="*/ 0 h 20"/>
                <a:gd name="T2" fmla="*/ 13 w 13"/>
                <a:gd name="T3" fmla="*/ 20 h 20"/>
              </a:gdLst>
              <a:ahLst/>
              <a:cxnLst>
                <a:cxn ang="0">
                  <a:pos x="10" y="5"/>
                </a:cxn>
                <a:cxn ang="0">
                  <a:pos x="1" y="11"/>
                </a:cxn>
                <a:cxn ang="0">
                  <a:pos x="9" y="20"/>
                </a:cxn>
                <a:cxn ang="0">
                  <a:pos x="10" y="5"/>
                </a:cxn>
              </a:cxnLst>
              <a:rect l="T0" t="T1" r="T2" b="T3"/>
              <a:pathLst>
                <a:path w="13" h="20">
                  <a:moveTo>
                    <a:pt x="10" y="5"/>
                  </a:moveTo>
                  <a:cubicBezTo>
                    <a:pt x="3" y="0"/>
                    <a:pt x="5" y="6"/>
                    <a:pt x="1" y="11"/>
                  </a:cubicBezTo>
                  <a:cubicBezTo>
                    <a:pt x="0" y="18"/>
                    <a:pt x="2" y="19"/>
                    <a:pt x="9" y="20"/>
                  </a:cubicBezTo>
                  <a:cubicBezTo>
                    <a:pt x="13" y="14"/>
                    <a:pt x="10" y="12"/>
                    <a:pt x="10" y="5"/>
                  </a:cubicBezTo>
                  <a:close/>
                </a:path>
              </a:pathLst>
            </a:custGeom>
            <a:grpFill/>
            <a:ln w="9525">
              <a:noFill/>
              <a:round/>
              <a:headEnd/>
              <a:tailEnd/>
            </a:ln>
          </p:spPr>
          <p:txBody>
            <a:bodyPr/>
            <a:lstStyle/>
            <a:p>
              <a:endParaRPr lang="zh-CN" altLang="en-US"/>
            </a:p>
          </p:txBody>
        </p:sp>
        <p:sp>
          <p:nvSpPr>
            <p:cNvPr id="117" name="Freeform 137"/>
            <p:cNvSpPr>
              <a:spLocks/>
            </p:cNvSpPr>
            <p:nvPr/>
          </p:nvSpPr>
          <p:spPr bwMode="auto">
            <a:xfrm>
              <a:off x="1593" y="88"/>
              <a:ext cx="2053" cy="1635"/>
            </a:xfrm>
            <a:custGeom>
              <a:avLst/>
              <a:gdLst>
                <a:gd name="T0" fmla="*/ 0 w 2742"/>
                <a:gd name="T1" fmla="*/ 0 h 2182"/>
                <a:gd name="T2" fmla="*/ 2742 w 2742"/>
                <a:gd name="T3" fmla="*/ 2182 h 2182"/>
              </a:gdLst>
              <a:ahLst/>
              <a:cxnLst>
                <a:cxn ang="0">
                  <a:pos x="726" y="908"/>
                </a:cxn>
                <a:cxn ang="0">
                  <a:pos x="556" y="858"/>
                </a:cxn>
                <a:cxn ang="0">
                  <a:pos x="442" y="800"/>
                </a:cxn>
                <a:cxn ang="0">
                  <a:pos x="232" y="830"/>
                </a:cxn>
                <a:cxn ang="0">
                  <a:pos x="172" y="898"/>
                </a:cxn>
                <a:cxn ang="0">
                  <a:pos x="62" y="1016"/>
                </a:cxn>
                <a:cxn ang="0">
                  <a:pos x="22" y="1142"/>
                </a:cxn>
                <a:cxn ang="0">
                  <a:pos x="78" y="1336"/>
                </a:cxn>
                <a:cxn ang="0">
                  <a:pos x="194" y="1412"/>
                </a:cxn>
                <a:cxn ang="0">
                  <a:pos x="318" y="1400"/>
                </a:cxn>
                <a:cxn ang="0">
                  <a:pos x="454" y="1422"/>
                </a:cxn>
                <a:cxn ang="0">
                  <a:pos x="526" y="1516"/>
                </a:cxn>
                <a:cxn ang="0">
                  <a:pos x="572" y="1818"/>
                </a:cxn>
                <a:cxn ang="0">
                  <a:pos x="618" y="2022"/>
                </a:cxn>
                <a:cxn ang="0">
                  <a:pos x="660" y="2162"/>
                </a:cxn>
                <a:cxn ang="0">
                  <a:pos x="870" y="2144"/>
                </a:cxn>
                <a:cxn ang="0">
                  <a:pos x="1002" y="1984"/>
                </a:cxn>
                <a:cxn ang="0">
                  <a:pos x="1086" y="1834"/>
                </a:cxn>
                <a:cxn ang="0">
                  <a:pos x="1104" y="1684"/>
                </a:cxn>
                <a:cxn ang="0">
                  <a:pos x="1238" y="1458"/>
                </a:cxn>
                <a:cxn ang="0">
                  <a:pos x="1328" y="1332"/>
                </a:cxn>
                <a:cxn ang="0">
                  <a:pos x="1122" y="1242"/>
                </a:cxn>
                <a:cxn ang="0">
                  <a:pos x="970" y="970"/>
                </a:cxn>
                <a:cxn ang="0">
                  <a:pos x="1086" y="1096"/>
                </a:cxn>
                <a:cxn ang="0">
                  <a:pos x="1210" y="1274"/>
                </a:cxn>
                <a:cxn ang="0">
                  <a:pos x="1420" y="1186"/>
                </a:cxn>
                <a:cxn ang="0">
                  <a:pos x="1460" y="1060"/>
                </a:cxn>
                <a:cxn ang="0">
                  <a:pos x="1396" y="1038"/>
                </a:cxn>
                <a:cxn ang="0">
                  <a:pos x="1334" y="1040"/>
                </a:cxn>
                <a:cxn ang="0">
                  <a:pos x="1236" y="960"/>
                </a:cxn>
                <a:cxn ang="0">
                  <a:pos x="1408" y="984"/>
                </a:cxn>
                <a:cxn ang="0">
                  <a:pos x="1570" y="1024"/>
                </a:cxn>
                <a:cxn ang="0">
                  <a:pos x="1722" y="1138"/>
                </a:cxn>
                <a:cxn ang="0">
                  <a:pos x="1754" y="1176"/>
                </a:cxn>
                <a:cxn ang="0">
                  <a:pos x="1894" y="1280"/>
                </a:cxn>
                <a:cxn ang="0">
                  <a:pos x="2138" y="1132"/>
                </a:cxn>
                <a:cxn ang="0">
                  <a:pos x="2228" y="1300"/>
                </a:cxn>
                <a:cxn ang="0">
                  <a:pos x="2312" y="1296"/>
                </a:cxn>
                <a:cxn ang="0">
                  <a:pos x="2270" y="1168"/>
                </a:cxn>
                <a:cxn ang="0">
                  <a:pos x="2304" y="1102"/>
                </a:cxn>
                <a:cxn ang="0">
                  <a:pos x="2406" y="880"/>
                </a:cxn>
                <a:cxn ang="0">
                  <a:pos x="2372" y="732"/>
                </a:cxn>
                <a:cxn ang="0">
                  <a:pos x="2378" y="674"/>
                </a:cxn>
                <a:cxn ang="0">
                  <a:pos x="2434" y="790"/>
                </a:cxn>
                <a:cxn ang="0">
                  <a:pos x="2452" y="578"/>
                </a:cxn>
                <a:cxn ang="0">
                  <a:pos x="2428" y="378"/>
                </a:cxn>
                <a:cxn ang="0">
                  <a:pos x="2464" y="228"/>
                </a:cxn>
                <a:cxn ang="0">
                  <a:pos x="2526" y="158"/>
                </a:cxn>
                <a:cxn ang="0">
                  <a:pos x="2550" y="248"/>
                </a:cxn>
                <a:cxn ang="0">
                  <a:pos x="2678" y="300"/>
                </a:cxn>
                <a:cxn ang="0">
                  <a:pos x="2584" y="180"/>
                </a:cxn>
                <a:cxn ang="0">
                  <a:pos x="2666" y="92"/>
                </a:cxn>
                <a:cxn ang="0">
                  <a:pos x="2666" y="42"/>
                </a:cxn>
                <a:cxn ang="0">
                  <a:pos x="2716" y="0"/>
                </a:cxn>
              </a:cxnLst>
              <a:rect l="T0" t="T1" r="T2" b="T3"/>
              <a:pathLst>
                <a:path w="2742" h="2182">
                  <a:moveTo>
                    <a:pt x="926" y="908"/>
                  </a:moveTo>
                  <a:cubicBezTo>
                    <a:pt x="877" y="906"/>
                    <a:pt x="867" y="898"/>
                    <a:pt x="822" y="896"/>
                  </a:cubicBezTo>
                  <a:cubicBezTo>
                    <a:pt x="806" y="893"/>
                    <a:pt x="790" y="887"/>
                    <a:pt x="774" y="884"/>
                  </a:cubicBezTo>
                  <a:cubicBezTo>
                    <a:pt x="768" y="880"/>
                    <a:pt x="756" y="872"/>
                    <a:pt x="756" y="872"/>
                  </a:cubicBezTo>
                  <a:cubicBezTo>
                    <a:pt x="733" y="875"/>
                    <a:pt x="741" y="879"/>
                    <a:pt x="726" y="884"/>
                  </a:cubicBezTo>
                  <a:cubicBezTo>
                    <a:pt x="718" y="895"/>
                    <a:pt x="721" y="897"/>
                    <a:pt x="726" y="908"/>
                  </a:cubicBezTo>
                  <a:cubicBezTo>
                    <a:pt x="728" y="912"/>
                    <a:pt x="730" y="920"/>
                    <a:pt x="730" y="920"/>
                  </a:cubicBezTo>
                  <a:cubicBezTo>
                    <a:pt x="700" y="930"/>
                    <a:pt x="674" y="909"/>
                    <a:pt x="648" y="900"/>
                  </a:cubicBezTo>
                  <a:cubicBezTo>
                    <a:pt x="640" y="876"/>
                    <a:pt x="628" y="879"/>
                    <a:pt x="602" y="876"/>
                  </a:cubicBezTo>
                  <a:cubicBezTo>
                    <a:pt x="593" y="870"/>
                    <a:pt x="591" y="870"/>
                    <a:pt x="580" y="872"/>
                  </a:cubicBezTo>
                  <a:cubicBezTo>
                    <a:pt x="569" y="868"/>
                    <a:pt x="576" y="871"/>
                    <a:pt x="562" y="862"/>
                  </a:cubicBezTo>
                  <a:cubicBezTo>
                    <a:pt x="560" y="861"/>
                    <a:pt x="556" y="858"/>
                    <a:pt x="556" y="858"/>
                  </a:cubicBezTo>
                  <a:cubicBezTo>
                    <a:pt x="554" y="856"/>
                    <a:pt x="550" y="850"/>
                    <a:pt x="550" y="846"/>
                  </a:cubicBezTo>
                  <a:cubicBezTo>
                    <a:pt x="551" y="840"/>
                    <a:pt x="556" y="828"/>
                    <a:pt x="556" y="828"/>
                  </a:cubicBezTo>
                  <a:cubicBezTo>
                    <a:pt x="554" y="796"/>
                    <a:pt x="560" y="791"/>
                    <a:pt x="530" y="794"/>
                  </a:cubicBezTo>
                  <a:cubicBezTo>
                    <a:pt x="519" y="805"/>
                    <a:pt x="518" y="800"/>
                    <a:pt x="506" y="796"/>
                  </a:cubicBezTo>
                  <a:cubicBezTo>
                    <a:pt x="491" y="797"/>
                    <a:pt x="479" y="800"/>
                    <a:pt x="464" y="802"/>
                  </a:cubicBezTo>
                  <a:cubicBezTo>
                    <a:pt x="457" y="801"/>
                    <a:pt x="449" y="802"/>
                    <a:pt x="442" y="800"/>
                  </a:cubicBezTo>
                  <a:cubicBezTo>
                    <a:pt x="440" y="799"/>
                    <a:pt x="438" y="796"/>
                    <a:pt x="436" y="796"/>
                  </a:cubicBezTo>
                  <a:cubicBezTo>
                    <a:pt x="417" y="794"/>
                    <a:pt x="394" y="803"/>
                    <a:pt x="376" y="808"/>
                  </a:cubicBezTo>
                  <a:cubicBezTo>
                    <a:pt x="366" y="811"/>
                    <a:pt x="356" y="815"/>
                    <a:pt x="346" y="818"/>
                  </a:cubicBezTo>
                  <a:cubicBezTo>
                    <a:pt x="340" y="820"/>
                    <a:pt x="328" y="824"/>
                    <a:pt x="328" y="824"/>
                  </a:cubicBezTo>
                  <a:cubicBezTo>
                    <a:pt x="302" y="821"/>
                    <a:pt x="278" y="820"/>
                    <a:pt x="252" y="822"/>
                  </a:cubicBezTo>
                  <a:cubicBezTo>
                    <a:pt x="245" y="824"/>
                    <a:pt x="239" y="826"/>
                    <a:pt x="232" y="830"/>
                  </a:cubicBezTo>
                  <a:cubicBezTo>
                    <a:pt x="231" y="832"/>
                    <a:pt x="231" y="834"/>
                    <a:pt x="230" y="836"/>
                  </a:cubicBezTo>
                  <a:cubicBezTo>
                    <a:pt x="228" y="838"/>
                    <a:pt x="225" y="838"/>
                    <a:pt x="224" y="840"/>
                  </a:cubicBezTo>
                  <a:cubicBezTo>
                    <a:pt x="217" y="852"/>
                    <a:pt x="222" y="860"/>
                    <a:pt x="210" y="866"/>
                  </a:cubicBezTo>
                  <a:cubicBezTo>
                    <a:pt x="204" y="870"/>
                    <a:pt x="198" y="874"/>
                    <a:pt x="192" y="878"/>
                  </a:cubicBezTo>
                  <a:cubicBezTo>
                    <a:pt x="188" y="881"/>
                    <a:pt x="180" y="886"/>
                    <a:pt x="180" y="886"/>
                  </a:cubicBezTo>
                  <a:cubicBezTo>
                    <a:pt x="178" y="891"/>
                    <a:pt x="173" y="893"/>
                    <a:pt x="172" y="898"/>
                  </a:cubicBezTo>
                  <a:cubicBezTo>
                    <a:pt x="170" y="907"/>
                    <a:pt x="174" y="927"/>
                    <a:pt x="164" y="936"/>
                  </a:cubicBezTo>
                  <a:cubicBezTo>
                    <a:pt x="156" y="943"/>
                    <a:pt x="144" y="950"/>
                    <a:pt x="134" y="954"/>
                  </a:cubicBezTo>
                  <a:cubicBezTo>
                    <a:pt x="134" y="954"/>
                    <a:pt x="119" y="959"/>
                    <a:pt x="116" y="960"/>
                  </a:cubicBezTo>
                  <a:cubicBezTo>
                    <a:pt x="114" y="961"/>
                    <a:pt x="110" y="962"/>
                    <a:pt x="110" y="962"/>
                  </a:cubicBezTo>
                  <a:cubicBezTo>
                    <a:pt x="101" y="971"/>
                    <a:pt x="91" y="981"/>
                    <a:pt x="80" y="988"/>
                  </a:cubicBezTo>
                  <a:cubicBezTo>
                    <a:pt x="74" y="998"/>
                    <a:pt x="71" y="1010"/>
                    <a:pt x="62" y="1016"/>
                  </a:cubicBezTo>
                  <a:cubicBezTo>
                    <a:pt x="57" y="1024"/>
                    <a:pt x="49" y="1028"/>
                    <a:pt x="42" y="1036"/>
                  </a:cubicBezTo>
                  <a:cubicBezTo>
                    <a:pt x="35" y="1044"/>
                    <a:pt x="33" y="1056"/>
                    <a:pt x="30" y="1066"/>
                  </a:cubicBezTo>
                  <a:cubicBezTo>
                    <a:pt x="27" y="1074"/>
                    <a:pt x="25" y="1082"/>
                    <a:pt x="22" y="1090"/>
                  </a:cubicBezTo>
                  <a:cubicBezTo>
                    <a:pt x="21" y="1094"/>
                    <a:pt x="18" y="1102"/>
                    <a:pt x="18" y="1102"/>
                  </a:cubicBezTo>
                  <a:cubicBezTo>
                    <a:pt x="21" y="1111"/>
                    <a:pt x="36" y="1126"/>
                    <a:pt x="36" y="1126"/>
                  </a:cubicBezTo>
                  <a:cubicBezTo>
                    <a:pt x="34" y="1133"/>
                    <a:pt x="22" y="1142"/>
                    <a:pt x="22" y="1142"/>
                  </a:cubicBezTo>
                  <a:cubicBezTo>
                    <a:pt x="19" y="1152"/>
                    <a:pt x="23" y="1158"/>
                    <a:pt x="32" y="1164"/>
                  </a:cubicBezTo>
                  <a:cubicBezTo>
                    <a:pt x="38" y="1181"/>
                    <a:pt x="22" y="1205"/>
                    <a:pt x="8" y="1214"/>
                  </a:cubicBezTo>
                  <a:cubicBezTo>
                    <a:pt x="0" y="1238"/>
                    <a:pt x="6" y="1237"/>
                    <a:pt x="16" y="1256"/>
                  </a:cubicBezTo>
                  <a:cubicBezTo>
                    <a:pt x="31" y="1285"/>
                    <a:pt x="40" y="1292"/>
                    <a:pt x="70" y="1302"/>
                  </a:cubicBezTo>
                  <a:cubicBezTo>
                    <a:pt x="80" y="1316"/>
                    <a:pt x="75" y="1311"/>
                    <a:pt x="84" y="1320"/>
                  </a:cubicBezTo>
                  <a:cubicBezTo>
                    <a:pt x="83" y="1326"/>
                    <a:pt x="79" y="1330"/>
                    <a:pt x="78" y="1336"/>
                  </a:cubicBezTo>
                  <a:cubicBezTo>
                    <a:pt x="77" y="1346"/>
                    <a:pt x="93" y="1361"/>
                    <a:pt x="98" y="1368"/>
                  </a:cubicBezTo>
                  <a:cubicBezTo>
                    <a:pt x="103" y="1376"/>
                    <a:pt x="122" y="1382"/>
                    <a:pt x="122" y="1382"/>
                  </a:cubicBezTo>
                  <a:cubicBezTo>
                    <a:pt x="125" y="1381"/>
                    <a:pt x="128" y="1382"/>
                    <a:pt x="130" y="1380"/>
                  </a:cubicBezTo>
                  <a:cubicBezTo>
                    <a:pt x="132" y="1379"/>
                    <a:pt x="130" y="1375"/>
                    <a:pt x="132" y="1374"/>
                  </a:cubicBezTo>
                  <a:cubicBezTo>
                    <a:pt x="134" y="1373"/>
                    <a:pt x="143" y="1384"/>
                    <a:pt x="144" y="1384"/>
                  </a:cubicBezTo>
                  <a:cubicBezTo>
                    <a:pt x="158" y="1396"/>
                    <a:pt x="177" y="1406"/>
                    <a:pt x="194" y="1412"/>
                  </a:cubicBezTo>
                  <a:cubicBezTo>
                    <a:pt x="197" y="1422"/>
                    <a:pt x="202" y="1420"/>
                    <a:pt x="212" y="1418"/>
                  </a:cubicBezTo>
                  <a:cubicBezTo>
                    <a:pt x="216" y="1415"/>
                    <a:pt x="220" y="1413"/>
                    <a:pt x="224" y="1410"/>
                  </a:cubicBezTo>
                  <a:cubicBezTo>
                    <a:pt x="228" y="1408"/>
                    <a:pt x="236" y="1406"/>
                    <a:pt x="236" y="1406"/>
                  </a:cubicBezTo>
                  <a:cubicBezTo>
                    <a:pt x="256" y="1413"/>
                    <a:pt x="278" y="1414"/>
                    <a:pt x="298" y="1416"/>
                  </a:cubicBezTo>
                  <a:cubicBezTo>
                    <a:pt x="307" y="1422"/>
                    <a:pt x="304" y="1427"/>
                    <a:pt x="316" y="1424"/>
                  </a:cubicBezTo>
                  <a:cubicBezTo>
                    <a:pt x="317" y="1416"/>
                    <a:pt x="316" y="1408"/>
                    <a:pt x="318" y="1400"/>
                  </a:cubicBezTo>
                  <a:cubicBezTo>
                    <a:pt x="322" y="1387"/>
                    <a:pt x="342" y="1413"/>
                    <a:pt x="346" y="1414"/>
                  </a:cubicBezTo>
                  <a:cubicBezTo>
                    <a:pt x="355" y="1400"/>
                    <a:pt x="370" y="1401"/>
                    <a:pt x="386" y="1400"/>
                  </a:cubicBezTo>
                  <a:cubicBezTo>
                    <a:pt x="395" y="1397"/>
                    <a:pt x="401" y="1391"/>
                    <a:pt x="410" y="1388"/>
                  </a:cubicBezTo>
                  <a:cubicBezTo>
                    <a:pt x="424" y="1390"/>
                    <a:pt x="438" y="1393"/>
                    <a:pt x="452" y="1398"/>
                  </a:cubicBezTo>
                  <a:cubicBezTo>
                    <a:pt x="454" y="1400"/>
                    <a:pt x="458" y="1406"/>
                    <a:pt x="458" y="1410"/>
                  </a:cubicBezTo>
                  <a:cubicBezTo>
                    <a:pt x="458" y="1414"/>
                    <a:pt x="454" y="1422"/>
                    <a:pt x="454" y="1422"/>
                  </a:cubicBezTo>
                  <a:cubicBezTo>
                    <a:pt x="462" y="1427"/>
                    <a:pt x="471" y="1429"/>
                    <a:pt x="480" y="1432"/>
                  </a:cubicBezTo>
                  <a:cubicBezTo>
                    <a:pt x="482" y="1433"/>
                    <a:pt x="486" y="1434"/>
                    <a:pt x="486" y="1434"/>
                  </a:cubicBezTo>
                  <a:cubicBezTo>
                    <a:pt x="498" y="1430"/>
                    <a:pt x="511" y="1431"/>
                    <a:pt x="522" y="1438"/>
                  </a:cubicBezTo>
                  <a:cubicBezTo>
                    <a:pt x="526" y="1444"/>
                    <a:pt x="530" y="1450"/>
                    <a:pt x="534" y="1456"/>
                  </a:cubicBezTo>
                  <a:cubicBezTo>
                    <a:pt x="537" y="1460"/>
                    <a:pt x="542" y="1468"/>
                    <a:pt x="542" y="1468"/>
                  </a:cubicBezTo>
                  <a:cubicBezTo>
                    <a:pt x="537" y="1484"/>
                    <a:pt x="531" y="1500"/>
                    <a:pt x="526" y="1516"/>
                  </a:cubicBezTo>
                  <a:cubicBezTo>
                    <a:pt x="522" y="1527"/>
                    <a:pt x="525" y="1520"/>
                    <a:pt x="516" y="1534"/>
                  </a:cubicBezTo>
                  <a:cubicBezTo>
                    <a:pt x="515" y="1536"/>
                    <a:pt x="512" y="1540"/>
                    <a:pt x="512" y="1540"/>
                  </a:cubicBezTo>
                  <a:cubicBezTo>
                    <a:pt x="516" y="1577"/>
                    <a:pt x="528" y="1570"/>
                    <a:pt x="546" y="1594"/>
                  </a:cubicBezTo>
                  <a:cubicBezTo>
                    <a:pt x="568" y="1622"/>
                    <a:pt x="585" y="1649"/>
                    <a:pt x="594" y="1684"/>
                  </a:cubicBezTo>
                  <a:cubicBezTo>
                    <a:pt x="593" y="1702"/>
                    <a:pt x="601" y="1747"/>
                    <a:pt x="578" y="1762"/>
                  </a:cubicBezTo>
                  <a:cubicBezTo>
                    <a:pt x="569" y="1790"/>
                    <a:pt x="576" y="1763"/>
                    <a:pt x="572" y="1818"/>
                  </a:cubicBezTo>
                  <a:cubicBezTo>
                    <a:pt x="571" y="1829"/>
                    <a:pt x="560" y="1837"/>
                    <a:pt x="556" y="1848"/>
                  </a:cubicBezTo>
                  <a:cubicBezTo>
                    <a:pt x="560" y="1877"/>
                    <a:pt x="572" y="1890"/>
                    <a:pt x="592" y="1910"/>
                  </a:cubicBezTo>
                  <a:cubicBezTo>
                    <a:pt x="596" y="1914"/>
                    <a:pt x="600" y="1917"/>
                    <a:pt x="602" y="1922"/>
                  </a:cubicBezTo>
                  <a:cubicBezTo>
                    <a:pt x="604" y="1926"/>
                    <a:pt x="606" y="1934"/>
                    <a:pt x="606" y="1934"/>
                  </a:cubicBezTo>
                  <a:cubicBezTo>
                    <a:pt x="608" y="1959"/>
                    <a:pt x="609" y="1976"/>
                    <a:pt x="612" y="1998"/>
                  </a:cubicBezTo>
                  <a:cubicBezTo>
                    <a:pt x="614" y="2012"/>
                    <a:pt x="613" y="2008"/>
                    <a:pt x="618" y="2022"/>
                  </a:cubicBezTo>
                  <a:cubicBezTo>
                    <a:pt x="619" y="2024"/>
                    <a:pt x="620" y="2028"/>
                    <a:pt x="620" y="2028"/>
                  </a:cubicBezTo>
                  <a:cubicBezTo>
                    <a:pt x="622" y="2048"/>
                    <a:pt x="623" y="2060"/>
                    <a:pt x="640" y="2072"/>
                  </a:cubicBezTo>
                  <a:cubicBezTo>
                    <a:pt x="645" y="2079"/>
                    <a:pt x="649" y="2083"/>
                    <a:pt x="656" y="2088"/>
                  </a:cubicBezTo>
                  <a:cubicBezTo>
                    <a:pt x="661" y="2104"/>
                    <a:pt x="669" y="2120"/>
                    <a:pt x="674" y="2136"/>
                  </a:cubicBezTo>
                  <a:cubicBezTo>
                    <a:pt x="673" y="2142"/>
                    <a:pt x="675" y="2149"/>
                    <a:pt x="672" y="2154"/>
                  </a:cubicBezTo>
                  <a:cubicBezTo>
                    <a:pt x="670" y="2158"/>
                    <a:pt x="660" y="2162"/>
                    <a:pt x="660" y="2162"/>
                  </a:cubicBezTo>
                  <a:cubicBezTo>
                    <a:pt x="649" y="2179"/>
                    <a:pt x="678" y="2181"/>
                    <a:pt x="688" y="2182"/>
                  </a:cubicBezTo>
                  <a:cubicBezTo>
                    <a:pt x="716" y="2176"/>
                    <a:pt x="741" y="2170"/>
                    <a:pt x="770" y="2168"/>
                  </a:cubicBezTo>
                  <a:cubicBezTo>
                    <a:pt x="794" y="2164"/>
                    <a:pt x="816" y="2159"/>
                    <a:pt x="840" y="2156"/>
                  </a:cubicBezTo>
                  <a:cubicBezTo>
                    <a:pt x="844" y="2155"/>
                    <a:pt x="848" y="2154"/>
                    <a:pt x="852" y="2152"/>
                  </a:cubicBezTo>
                  <a:cubicBezTo>
                    <a:pt x="854" y="2151"/>
                    <a:pt x="856" y="2149"/>
                    <a:pt x="858" y="2148"/>
                  </a:cubicBezTo>
                  <a:cubicBezTo>
                    <a:pt x="862" y="2146"/>
                    <a:pt x="870" y="2144"/>
                    <a:pt x="870" y="2144"/>
                  </a:cubicBezTo>
                  <a:cubicBezTo>
                    <a:pt x="877" y="2137"/>
                    <a:pt x="884" y="2129"/>
                    <a:pt x="892" y="2124"/>
                  </a:cubicBezTo>
                  <a:cubicBezTo>
                    <a:pt x="897" y="2117"/>
                    <a:pt x="901" y="2113"/>
                    <a:pt x="908" y="2108"/>
                  </a:cubicBezTo>
                  <a:cubicBezTo>
                    <a:pt x="914" y="2099"/>
                    <a:pt x="926" y="2093"/>
                    <a:pt x="936" y="2090"/>
                  </a:cubicBezTo>
                  <a:cubicBezTo>
                    <a:pt x="951" y="2075"/>
                    <a:pt x="965" y="2059"/>
                    <a:pt x="972" y="2038"/>
                  </a:cubicBezTo>
                  <a:cubicBezTo>
                    <a:pt x="971" y="2034"/>
                    <a:pt x="970" y="2030"/>
                    <a:pt x="970" y="2026"/>
                  </a:cubicBezTo>
                  <a:cubicBezTo>
                    <a:pt x="970" y="1985"/>
                    <a:pt x="979" y="1999"/>
                    <a:pt x="1002" y="1984"/>
                  </a:cubicBezTo>
                  <a:cubicBezTo>
                    <a:pt x="1008" y="1976"/>
                    <a:pt x="1013" y="1969"/>
                    <a:pt x="1016" y="1960"/>
                  </a:cubicBezTo>
                  <a:cubicBezTo>
                    <a:pt x="1015" y="1938"/>
                    <a:pt x="1017" y="1912"/>
                    <a:pt x="1004" y="1892"/>
                  </a:cubicBezTo>
                  <a:cubicBezTo>
                    <a:pt x="1009" y="1878"/>
                    <a:pt x="1025" y="1886"/>
                    <a:pt x="1036" y="1890"/>
                  </a:cubicBezTo>
                  <a:cubicBezTo>
                    <a:pt x="1040" y="1896"/>
                    <a:pt x="1040" y="1907"/>
                    <a:pt x="1044" y="1896"/>
                  </a:cubicBezTo>
                  <a:cubicBezTo>
                    <a:pt x="1045" y="1882"/>
                    <a:pt x="1045" y="1868"/>
                    <a:pt x="1046" y="1854"/>
                  </a:cubicBezTo>
                  <a:cubicBezTo>
                    <a:pt x="1047" y="1843"/>
                    <a:pt x="1077" y="1840"/>
                    <a:pt x="1086" y="1834"/>
                  </a:cubicBezTo>
                  <a:cubicBezTo>
                    <a:pt x="1092" y="1825"/>
                    <a:pt x="1105" y="1818"/>
                    <a:pt x="1114" y="1812"/>
                  </a:cubicBezTo>
                  <a:cubicBezTo>
                    <a:pt x="1118" y="1809"/>
                    <a:pt x="1126" y="1804"/>
                    <a:pt x="1126" y="1804"/>
                  </a:cubicBezTo>
                  <a:cubicBezTo>
                    <a:pt x="1137" y="1788"/>
                    <a:pt x="1125" y="1773"/>
                    <a:pt x="1122" y="1756"/>
                  </a:cubicBezTo>
                  <a:cubicBezTo>
                    <a:pt x="1124" y="1742"/>
                    <a:pt x="1126" y="1740"/>
                    <a:pt x="1130" y="1728"/>
                  </a:cubicBezTo>
                  <a:cubicBezTo>
                    <a:pt x="1127" y="1713"/>
                    <a:pt x="1120" y="1712"/>
                    <a:pt x="1110" y="1702"/>
                  </a:cubicBezTo>
                  <a:cubicBezTo>
                    <a:pt x="1108" y="1696"/>
                    <a:pt x="1104" y="1684"/>
                    <a:pt x="1104" y="1684"/>
                  </a:cubicBezTo>
                  <a:cubicBezTo>
                    <a:pt x="1105" y="1664"/>
                    <a:pt x="1105" y="1644"/>
                    <a:pt x="1106" y="1624"/>
                  </a:cubicBezTo>
                  <a:cubicBezTo>
                    <a:pt x="1108" y="1587"/>
                    <a:pt x="1144" y="1574"/>
                    <a:pt x="1166" y="1552"/>
                  </a:cubicBezTo>
                  <a:cubicBezTo>
                    <a:pt x="1169" y="1544"/>
                    <a:pt x="1175" y="1544"/>
                    <a:pt x="1178" y="1536"/>
                  </a:cubicBezTo>
                  <a:cubicBezTo>
                    <a:pt x="1183" y="1524"/>
                    <a:pt x="1181" y="1521"/>
                    <a:pt x="1190" y="1512"/>
                  </a:cubicBezTo>
                  <a:cubicBezTo>
                    <a:pt x="1194" y="1501"/>
                    <a:pt x="1204" y="1484"/>
                    <a:pt x="1216" y="1480"/>
                  </a:cubicBezTo>
                  <a:cubicBezTo>
                    <a:pt x="1222" y="1471"/>
                    <a:pt x="1229" y="1464"/>
                    <a:pt x="1238" y="1458"/>
                  </a:cubicBezTo>
                  <a:cubicBezTo>
                    <a:pt x="1243" y="1451"/>
                    <a:pt x="1247" y="1451"/>
                    <a:pt x="1254" y="1446"/>
                  </a:cubicBezTo>
                  <a:cubicBezTo>
                    <a:pt x="1259" y="1439"/>
                    <a:pt x="1262" y="1437"/>
                    <a:pt x="1270" y="1434"/>
                  </a:cubicBezTo>
                  <a:cubicBezTo>
                    <a:pt x="1279" y="1420"/>
                    <a:pt x="1274" y="1425"/>
                    <a:pt x="1284" y="1418"/>
                  </a:cubicBezTo>
                  <a:cubicBezTo>
                    <a:pt x="1292" y="1406"/>
                    <a:pt x="1300" y="1394"/>
                    <a:pt x="1308" y="1382"/>
                  </a:cubicBezTo>
                  <a:cubicBezTo>
                    <a:pt x="1313" y="1374"/>
                    <a:pt x="1315" y="1359"/>
                    <a:pt x="1318" y="1350"/>
                  </a:cubicBezTo>
                  <a:cubicBezTo>
                    <a:pt x="1322" y="1339"/>
                    <a:pt x="1319" y="1346"/>
                    <a:pt x="1328" y="1332"/>
                  </a:cubicBezTo>
                  <a:cubicBezTo>
                    <a:pt x="1333" y="1324"/>
                    <a:pt x="1333" y="1313"/>
                    <a:pt x="1336" y="1304"/>
                  </a:cubicBezTo>
                  <a:cubicBezTo>
                    <a:pt x="1333" y="1289"/>
                    <a:pt x="1329" y="1295"/>
                    <a:pt x="1316" y="1298"/>
                  </a:cubicBezTo>
                  <a:cubicBezTo>
                    <a:pt x="1290" y="1315"/>
                    <a:pt x="1252" y="1311"/>
                    <a:pt x="1224" y="1312"/>
                  </a:cubicBezTo>
                  <a:cubicBezTo>
                    <a:pt x="1186" y="1309"/>
                    <a:pt x="1190" y="1304"/>
                    <a:pt x="1168" y="1282"/>
                  </a:cubicBezTo>
                  <a:cubicBezTo>
                    <a:pt x="1163" y="1266"/>
                    <a:pt x="1153" y="1259"/>
                    <a:pt x="1140" y="1250"/>
                  </a:cubicBezTo>
                  <a:cubicBezTo>
                    <a:pt x="1135" y="1246"/>
                    <a:pt x="1122" y="1242"/>
                    <a:pt x="1122" y="1242"/>
                  </a:cubicBezTo>
                  <a:cubicBezTo>
                    <a:pt x="1113" y="1215"/>
                    <a:pt x="1102" y="1190"/>
                    <a:pt x="1086" y="1166"/>
                  </a:cubicBezTo>
                  <a:cubicBezTo>
                    <a:pt x="1079" y="1156"/>
                    <a:pt x="1084" y="1161"/>
                    <a:pt x="1070" y="1152"/>
                  </a:cubicBezTo>
                  <a:cubicBezTo>
                    <a:pt x="1066" y="1149"/>
                    <a:pt x="1058" y="1144"/>
                    <a:pt x="1058" y="1144"/>
                  </a:cubicBezTo>
                  <a:cubicBezTo>
                    <a:pt x="1046" y="1126"/>
                    <a:pt x="1056" y="1104"/>
                    <a:pt x="1044" y="1086"/>
                  </a:cubicBezTo>
                  <a:cubicBezTo>
                    <a:pt x="1029" y="1063"/>
                    <a:pt x="1009" y="1033"/>
                    <a:pt x="990" y="1014"/>
                  </a:cubicBezTo>
                  <a:cubicBezTo>
                    <a:pt x="986" y="996"/>
                    <a:pt x="980" y="985"/>
                    <a:pt x="970" y="970"/>
                  </a:cubicBezTo>
                  <a:cubicBezTo>
                    <a:pt x="966" y="965"/>
                    <a:pt x="962" y="952"/>
                    <a:pt x="962" y="952"/>
                  </a:cubicBezTo>
                  <a:cubicBezTo>
                    <a:pt x="985" y="944"/>
                    <a:pt x="1006" y="982"/>
                    <a:pt x="1020" y="996"/>
                  </a:cubicBezTo>
                  <a:cubicBezTo>
                    <a:pt x="1026" y="1015"/>
                    <a:pt x="1026" y="1017"/>
                    <a:pt x="1046" y="1024"/>
                  </a:cubicBezTo>
                  <a:cubicBezTo>
                    <a:pt x="1053" y="1026"/>
                    <a:pt x="1064" y="1036"/>
                    <a:pt x="1064" y="1036"/>
                  </a:cubicBezTo>
                  <a:cubicBezTo>
                    <a:pt x="1069" y="1044"/>
                    <a:pt x="1075" y="1050"/>
                    <a:pt x="1080" y="1058"/>
                  </a:cubicBezTo>
                  <a:cubicBezTo>
                    <a:pt x="1081" y="1075"/>
                    <a:pt x="1082" y="1082"/>
                    <a:pt x="1086" y="1096"/>
                  </a:cubicBezTo>
                  <a:cubicBezTo>
                    <a:pt x="1089" y="1125"/>
                    <a:pt x="1091" y="1124"/>
                    <a:pt x="1116" y="1132"/>
                  </a:cubicBezTo>
                  <a:cubicBezTo>
                    <a:pt x="1122" y="1138"/>
                    <a:pt x="1126" y="1144"/>
                    <a:pt x="1132" y="1150"/>
                  </a:cubicBezTo>
                  <a:cubicBezTo>
                    <a:pt x="1133" y="1152"/>
                    <a:pt x="1134" y="1154"/>
                    <a:pt x="1134" y="1156"/>
                  </a:cubicBezTo>
                  <a:cubicBezTo>
                    <a:pt x="1135" y="1161"/>
                    <a:pt x="1135" y="1167"/>
                    <a:pt x="1136" y="1172"/>
                  </a:cubicBezTo>
                  <a:cubicBezTo>
                    <a:pt x="1139" y="1182"/>
                    <a:pt x="1157" y="1187"/>
                    <a:pt x="1164" y="1194"/>
                  </a:cubicBezTo>
                  <a:cubicBezTo>
                    <a:pt x="1179" y="1238"/>
                    <a:pt x="1157" y="1261"/>
                    <a:pt x="1210" y="1274"/>
                  </a:cubicBezTo>
                  <a:cubicBezTo>
                    <a:pt x="1225" y="1272"/>
                    <a:pt x="1231" y="1274"/>
                    <a:pt x="1242" y="1266"/>
                  </a:cubicBezTo>
                  <a:cubicBezTo>
                    <a:pt x="1248" y="1257"/>
                    <a:pt x="1255" y="1255"/>
                    <a:pt x="1264" y="1250"/>
                  </a:cubicBezTo>
                  <a:cubicBezTo>
                    <a:pt x="1292" y="1234"/>
                    <a:pt x="1301" y="1229"/>
                    <a:pt x="1334" y="1222"/>
                  </a:cubicBezTo>
                  <a:cubicBezTo>
                    <a:pt x="1343" y="1220"/>
                    <a:pt x="1353" y="1217"/>
                    <a:pt x="1362" y="1214"/>
                  </a:cubicBezTo>
                  <a:cubicBezTo>
                    <a:pt x="1371" y="1211"/>
                    <a:pt x="1377" y="1201"/>
                    <a:pt x="1386" y="1198"/>
                  </a:cubicBezTo>
                  <a:cubicBezTo>
                    <a:pt x="1398" y="1194"/>
                    <a:pt x="1410" y="1193"/>
                    <a:pt x="1420" y="1186"/>
                  </a:cubicBezTo>
                  <a:cubicBezTo>
                    <a:pt x="1426" y="1177"/>
                    <a:pt x="1435" y="1171"/>
                    <a:pt x="1440" y="1162"/>
                  </a:cubicBezTo>
                  <a:cubicBezTo>
                    <a:pt x="1446" y="1150"/>
                    <a:pt x="1448" y="1136"/>
                    <a:pt x="1460" y="1128"/>
                  </a:cubicBezTo>
                  <a:cubicBezTo>
                    <a:pt x="1467" y="1117"/>
                    <a:pt x="1470" y="1104"/>
                    <a:pt x="1474" y="1092"/>
                  </a:cubicBezTo>
                  <a:cubicBezTo>
                    <a:pt x="1476" y="1085"/>
                    <a:pt x="1482" y="1081"/>
                    <a:pt x="1484" y="1074"/>
                  </a:cubicBezTo>
                  <a:cubicBezTo>
                    <a:pt x="1475" y="1071"/>
                    <a:pt x="1475" y="1077"/>
                    <a:pt x="1466" y="1080"/>
                  </a:cubicBezTo>
                  <a:cubicBezTo>
                    <a:pt x="1461" y="1073"/>
                    <a:pt x="1467" y="1065"/>
                    <a:pt x="1460" y="1060"/>
                  </a:cubicBezTo>
                  <a:cubicBezTo>
                    <a:pt x="1455" y="1057"/>
                    <a:pt x="1442" y="1054"/>
                    <a:pt x="1442" y="1054"/>
                  </a:cubicBezTo>
                  <a:cubicBezTo>
                    <a:pt x="1432" y="1044"/>
                    <a:pt x="1430" y="1047"/>
                    <a:pt x="1418" y="1052"/>
                  </a:cubicBezTo>
                  <a:cubicBezTo>
                    <a:pt x="1414" y="1054"/>
                    <a:pt x="1406" y="1056"/>
                    <a:pt x="1406" y="1056"/>
                  </a:cubicBezTo>
                  <a:cubicBezTo>
                    <a:pt x="1402" y="1055"/>
                    <a:pt x="1397" y="1057"/>
                    <a:pt x="1394" y="1054"/>
                  </a:cubicBezTo>
                  <a:cubicBezTo>
                    <a:pt x="1391" y="1051"/>
                    <a:pt x="1390" y="1042"/>
                    <a:pt x="1390" y="1042"/>
                  </a:cubicBezTo>
                  <a:cubicBezTo>
                    <a:pt x="1392" y="1041"/>
                    <a:pt x="1394" y="1039"/>
                    <a:pt x="1396" y="1038"/>
                  </a:cubicBezTo>
                  <a:cubicBezTo>
                    <a:pt x="1410" y="1034"/>
                    <a:pt x="1419" y="1042"/>
                    <a:pt x="1410" y="1022"/>
                  </a:cubicBezTo>
                  <a:cubicBezTo>
                    <a:pt x="1409" y="1020"/>
                    <a:pt x="1406" y="1019"/>
                    <a:pt x="1404" y="1018"/>
                  </a:cubicBezTo>
                  <a:cubicBezTo>
                    <a:pt x="1400" y="1019"/>
                    <a:pt x="1394" y="1018"/>
                    <a:pt x="1392" y="1022"/>
                  </a:cubicBezTo>
                  <a:cubicBezTo>
                    <a:pt x="1391" y="1024"/>
                    <a:pt x="1390" y="1026"/>
                    <a:pt x="1388" y="1028"/>
                  </a:cubicBezTo>
                  <a:cubicBezTo>
                    <a:pt x="1377" y="1037"/>
                    <a:pt x="1363" y="1040"/>
                    <a:pt x="1350" y="1044"/>
                  </a:cubicBezTo>
                  <a:cubicBezTo>
                    <a:pt x="1345" y="1043"/>
                    <a:pt x="1339" y="1041"/>
                    <a:pt x="1334" y="1040"/>
                  </a:cubicBezTo>
                  <a:cubicBezTo>
                    <a:pt x="1331" y="1039"/>
                    <a:pt x="1326" y="1038"/>
                    <a:pt x="1326" y="1038"/>
                  </a:cubicBezTo>
                  <a:cubicBezTo>
                    <a:pt x="1314" y="1020"/>
                    <a:pt x="1311" y="1018"/>
                    <a:pt x="1290" y="1014"/>
                  </a:cubicBezTo>
                  <a:cubicBezTo>
                    <a:pt x="1291" y="1008"/>
                    <a:pt x="1294" y="1000"/>
                    <a:pt x="1290" y="994"/>
                  </a:cubicBezTo>
                  <a:cubicBezTo>
                    <a:pt x="1288" y="991"/>
                    <a:pt x="1276" y="986"/>
                    <a:pt x="1272" y="984"/>
                  </a:cubicBezTo>
                  <a:cubicBezTo>
                    <a:pt x="1268" y="982"/>
                    <a:pt x="1260" y="980"/>
                    <a:pt x="1260" y="980"/>
                  </a:cubicBezTo>
                  <a:cubicBezTo>
                    <a:pt x="1252" y="972"/>
                    <a:pt x="1244" y="968"/>
                    <a:pt x="1236" y="960"/>
                  </a:cubicBezTo>
                  <a:cubicBezTo>
                    <a:pt x="1238" y="947"/>
                    <a:pt x="1239" y="938"/>
                    <a:pt x="1252" y="934"/>
                  </a:cubicBezTo>
                  <a:cubicBezTo>
                    <a:pt x="1270" y="936"/>
                    <a:pt x="1286" y="940"/>
                    <a:pt x="1304" y="944"/>
                  </a:cubicBezTo>
                  <a:cubicBezTo>
                    <a:pt x="1311" y="954"/>
                    <a:pt x="1314" y="959"/>
                    <a:pt x="1324" y="966"/>
                  </a:cubicBezTo>
                  <a:cubicBezTo>
                    <a:pt x="1335" y="983"/>
                    <a:pt x="1346" y="985"/>
                    <a:pt x="1362" y="996"/>
                  </a:cubicBezTo>
                  <a:cubicBezTo>
                    <a:pt x="1374" y="995"/>
                    <a:pt x="1389" y="1000"/>
                    <a:pt x="1398" y="992"/>
                  </a:cubicBezTo>
                  <a:cubicBezTo>
                    <a:pt x="1411" y="982"/>
                    <a:pt x="1393" y="989"/>
                    <a:pt x="1408" y="984"/>
                  </a:cubicBezTo>
                  <a:cubicBezTo>
                    <a:pt x="1414" y="988"/>
                    <a:pt x="1420" y="990"/>
                    <a:pt x="1426" y="994"/>
                  </a:cubicBezTo>
                  <a:cubicBezTo>
                    <a:pt x="1435" y="1007"/>
                    <a:pt x="1454" y="1005"/>
                    <a:pt x="1468" y="1008"/>
                  </a:cubicBezTo>
                  <a:cubicBezTo>
                    <a:pt x="1491" y="1023"/>
                    <a:pt x="1475" y="1016"/>
                    <a:pt x="1518" y="1018"/>
                  </a:cubicBezTo>
                  <a:cubicBezTo>
                    <a:pt x="1531" y="1022"/>
                    <a:pt x="1538" y="1026"/>
                    <a:pt x="1546" y="1038"/>
                  </a:cubicBezTo>
                  <a:cubicBezTo>
                    <a:pt x="1542" y="1053"/>
                    <a:pt x="1552" y="1045"/>
                    <a:pt x="1560" y="1040"/>
                  </a:cubicBezTo>
                  <a:cubicBezTo>
                    <a:pt x="1563" y="1032"/>
                    <a:pt x="1567" y="1032"/>
                    <a:pt x="1570" y="1024"/>
                  </a:cubicBezTo>
                  <a:cubicBezTo>
                    <a:pt x="1583" y="1028"/>
                    <a:pt x="1580" y="1034"/>
                    <a:pt x="1578" y="1048"/>
                  </a:cubicBezTo>
                  <a:cubicBezTo>
                    <a:pt x="1590" y="1056"/>
                    <a:pt x="1603" y="1052"/>
                    <a:pt x="1616" y="1056"/>
                  </a:cubicBezTo>
                  <a:cubicBezTo>
                    <a:pt x="1625" y="1059"/>
                    <a:pt x="1631" y="1067"/>
                    <a:pt x="1640" y="1070"/>
                  </a:cubicBezTo>
                  <a:cubicBezTo>
                    <a:pt x="1655" y="1075"/>
                    <a:pt x="1670" y="1080"/>
                    <a:pt x="1682" y="1092"/>
                  </a:cubicBezTo>
                  <a:cubicBezTo>
                    <a:pt x="1686" y="1105"/>
                    <a:pt x="1692" y="1112"/>
                    <a:pt x="1704" y="1116"/>
                  </a:cubicBezTo>
                  <a:cubicBezTo>
                    <a:pt x="1710" y="1125"/>
                    <a:pt x="1713" y="1132"/>
                    <a:pt x="1722" y="1138"/>
                  </a:cubicBezTo>
                  <a:cubicBezTo>
                    <a:pt x="1740" y="1135"/>
                    <a:pt x="1732" y="1137"/>
                    <a:pt x="1748" y="1132"/>
                  </a:cubicBezTo>
                  <a:cubicBezTo>
                    <a:pt x="1750" y="1131"/>
                    <a:pt x="1754" y="1130"/>
                    <a:pt x="1754" y="1130"/>
                  </a:cubicBezTo>
                  <a:cubicBezTo>
                    <a:pt x="1767" y="1139"/>
                    <a:pt x="1757" y="1126"/>
                    <a:pt x="1754" y="1122"/>
                  </a:cubicBezTo>
                  <a:cubicBezTo>
                    <a:pt x="1750" y="1128"/>
                    <a:pt x="1744" y="1133"/>
                    <a:pt x="1742" y="1140"/>
                  </a:cubicBezTo>
                  <a:cubicBezTo>
                    <a:pt x="1741" y="1144"/>
                    <a:pt x="1738" y="1152"/>
                    <a:pt x="1738" y="1152"/>
                  </a:cubicBezTo>
                  <a:cubicBezTo>
                    <a:pt x="1739" y="1161"/>
                    <a:pt x="1741" y="1176"/>
                    <a:pt x="1754" y="1176"/>
                  </a:cubicBezTo>
                  <a:lnTo>
                    <a:pt x="1756" y="1222"/>
                  </a:lnTo>
                  <a:lnTo>
                    <a:pt x="1794" y="1340"/>
                  </a:lnTo>
                  <a:lnTo>
                    <a:pt x="1826" y="1378"/>
                  </a:lnTo>
                  <a:lnTo>
                    <a:pt x="1884" y="1326"/>
                  </a:lnTo>
                  <a:lnTo>
                    <a:pt x="1880" y="1290"/>
                  </a:lnTo>
                  <a:lnTo>
                    <a:pt x="1894" y="1280"/>
                  </a:lnTo>
                  <a:lnTo>
                    <a:pt x="1892" y="1236"/>
                  </a:lnTo>
                  <a:lnTo>
                    <a:pt x="1930" y="1222"/>
                  </a:lnTo>
                  <a:lnTo>
                    <a:pt x="2022" y="1142"/>
                  </a:lnTo>
                  <a:lnTo>
                    <a:pt x="2038" y="1122"/>
                  </a:lnTo>
                  <a:lnTo>
                    <a:pt x="2112" y="1102"/>
                  </a:lnTo>
                  <a:lnTo>
                    <a:pt x="2138" y="1132"/>
                  </a:lnTo>
                  <a:lnTo>
                    <a:pt x="2130" y="1146"/>
                  </a:lnTo>
                  <a:lnTo>
                    <a:pt x="2154" y="1170"/>
                  </a:lnTo>
                  <a:lnTo>
                    <a:pt x="2160" y="1200"/>
                  </a:lnTo>
                  <a:lnTo>
                    <a:pt x="2182" y="1210"/>
                  </a:lnTo>
                  <a:lnTo>
                    <a:pt x="2230" y="1192"/>
                  </a:lnTo>
                  <a:lnTo>
                    <a:pt x="2228" y="1300"/>
                  </a:lnTo>
                  <a:lnTo>
                    <a:pt x="2240" y="1276"/>
                  </a:lnTo>
                  <a:lnTo>
                    <a:pt x="2270" y="1334"/>
                  </a:lnTo>
                  <a:lnTo>
                    <a:pt x="2266" y="1374"/>
                  </a:lnTo>
                  <a:lnTo>
                    <a:pt x="2286" y="1350"/>
                  </a:lnTo>
                  <a:lnTo>
                    <a:pt x="2290" y="1330"/>
                  </a:lnTo>
                  <a:lnTo>
                    <a:pt x="2312" y="1296"/>
                  </a:lnTo>
                  <a:lnTo>
                    <a:pt x="2298" y="1278"/>
                  </a:lnTo>
                  <a:lnTo>
                    <a:pt x="2310" y="1258"/>
                  </a:lnTo>
                  <a:lnTo>
                    <a:pt x="2294" y="1218"/>
                  </a:lnTo>
                  <a:lnTo>
                    <a:pt x="2304" y="1188"/>
                  </a:lnTo>
                  <a:lnTo>
                    <a:pt x="2280" y="1196"/>
                  </a:lnTo>
                  <a:lnTo>
                    <a:pt x="2270" y="1168"/>
                  </a:lnTo>
                  <a:lnTo>
                    <a:pt x="2262" y="1128"/>
                  </a:lnTo>
                  <a:lnTo>
                    <a:pt x="2278" y="1090"/>
                  </a:lnTo>
                  <a:lnTo>
                    <a:pt x="2298" y="1116"/>
                  </a:lnTo>
                  <a:lnTo>
                    <a:pt x="2290" y="1176"/>
                  </a:lnTo>
                  <a:lnTo>
                    <a:pt x="2312" y="1134"/>
                  </a:lnTo>
                  <a:lnTo>
                    <a:pt x="2304" y="1102"/>
                  </a:lnTo>
                  <a:lnTo>
                    <a:pt x="2330" y="1080"/>
                  </a:lnTo>
                  <a:lnTo>
                    <a:pt x="2330" y="1066"/>
                  </a:lnTo>
                  <a:lnTo>
                    <a:pt x="2338" y="1070"/>
                  </a:lnTo>
                  <a:lnTo>
                    <a:pt x="2388" y="1012"/>
                  </a:lnTo>
                  <a:lnTo>
                    <a:pt x="2400" y="918"/>
                  </a:lnTo>
                  <a:lnTo>
                    <a:pt x="2406" y="880"/>
                  </a:lnTo>
                  <a:lnTo>
                    <a:pt x="2386" y="892"/>
                  </a:lnTo>
                  <a:lnTo>
                    <a:pt x="2378" y="878"/>
                  </a:lnTo>
                  <a:lnTo>
                    <a:pt x="2394" y="856"/>
                  </a:lnTo>
                  <a:lnTo>
                    <a:pt x="2362" y="796"/>
                  </a:lnTo>
                  <a:lnTo>
                    <a:pt x="2344" y="780"/>
                  </a:lnTo>
                  <a:lnTo>
                    <a:pt x="2372" y="732"/>
                  </a:lnTo>
                  <a:lnTo>
                    <a:pt x="2342" y="726"/>
                  </a:lnTo>
                  <a:lnTo>
                    <a:pt x="2318" y="716"/>
                  </a:lnTo>
                  <a:lnTo>
                    <a:pt x="2328" y="680"/>
                  </a:lnTo>
                  <a:lnTo>
                    <a:pt x="2344" y="658"/>
                  </a:lnTo>
                  <a:lnTo>
                    <a:pt x="2348" y="700"/>
                  </a:lnTo>
                  <a:lnTo>
                    <a:pt x="2378" y="674"/>
                  </a:lnTo>
                  <a:lnTo>
                    <a:pt x="2400" y="672"/>
                  </a:lnTo>
                  <a:lnTo>
                    <a:pt x="2390" y="700"/>
                  </a:lnTo>
                  <a:lnTo>
                    <a:pt x="2424" y="712"/>
                  </a:lnTo>
                  <a:lnTo>
                    <a:pt x="2414" y="734"/>
                  </a:lnTo>
                  <a:lnTo>
                    <a:pt x="2434" y="754"/>
                  </a:lnTo>
                  <a:lnTo>
                    <a:pt x="2434" y="790"/>
                  </a:lnTo>
                  <a:lnTo>
                    <a:pt x="2474" y="754"/>
                  </a:lnTo>
                  <a:lnTo>
                    <a:pt x="2460" y="716"/>
                  </a:lnTo>
                  <a:lnTo>
                    <a:pt x="2420" y="660"/>
                  </a:lnTo>
                  <a:lnTo>
                    <a:pt x="2434" y="640"/>
                  </a:lnTo>
                  <a:lnTo>
                    <a:pt x="2426" y="608"/>
                  </a:lnTo>
                  <a:lnTo>
                    <a:pt x="2452" y="578"/>
                  </a:lnTo>
                  <a:lnTo>
                    <a:pt x="2484" y="564"/>
                  </a:lnTo>
                  <a:lnTo>
                    <a:pt x="2482" y="500"/>
                  </a:lnTo>
                  <a:lnTo>
                    <a:pt x="2480" y="454"/>
                  </a:lnTo>
                  <a:lnTo>
                    <a:pt x="2470" y="414"/>
                  </a:lnTo>
                  <a:lnTo>
                    <a:pt x="2434" y="344"/>
                  </a:lnTo>
                  <a:lnTo>
                    <a:pt x="2428" y="378"/>
                  </a:lnTo>
                  <a:lnTo>
                    <a:pt x="2402" y="356"/>
                  </a:lnTo>
                  <a:lnTo>
                    <a:pt x="2380" y="366"/>
                  </a:lnTo>
                  <a:lnTo>
                    <a:pt x="2400" y="314"/>
                  </a:lnTo>
                  <a:lnTo>
                    <a:pt x="2420" y="270"/>
                  </a:lnTo>
                  <a:lnTo>
                    <a:pt x="2460" y="250"/>
                  </a:lnTo>
                  <a:lnTo>
                    <a:pt x="2464" y="228"/>
                  </a:lnTo>
                  <a:lnTo>
                    <a:pt x="2490" y="220"/>
                  </a:lnTo>
                  <a:lnTo>
                    <a:pt x="2490" y="240"/>
                  </a:lnTo>
                  <a:lnTo>
                    <a:pt x="2522" y="208"/>
                  </a:lnTo>
                  <a:lnTo>
                    <a:pt x="2504" y="200"/>
                  </a:lnTo>
                  <a:lnTo>
                    <a:pt x="2504" y="174"/>
                  </a:lnTo>
                  <a:lnTo>
                    <a:pt x="2526" y="158"/>
                  </a:lnTo>
                  <a:lnTo>
                    <a:pt x="2534" y="178"/>
                  </a:lnTo>
                  <a:lnTo>
                    <a:pt x="2564" y="148"/>
                  </a:lnTo>
                  <a:lnTo>
                    <a:pt x="2560" y="174"/>
                  </a:lnTo>
                  <a:lnTo>
                    <a:pt x="2562" y="196"/>
                  </a:lnTo>
                  <a:lnTo>
                    <a:pt x="2560" y="224"/>
                  </a:lnTo>
                  <a:lnTo>
                    <a:pt x="2550" y="248"/>
                  </a:lnTo>
                  <a:lnTo>
                    <a:pt x="2570" y="276"/>
                  </a:lnTo>
                  <a:lnTo>
                    <a:pt x="2578" y="296"/>
                  </a:lnTo>
                  <a:lnTo>
                    <a:pt x="2590" y="292"/>
                  </a:lnTo>
                  <a:lnTo>
                    <a:pt x="2650" y="354"/>
                  </a:lnTo>
                  <a:lnTo>
                    <a:pt x="2662" y="324"/>
                  </a:lnTo>
                  <a:lnTo>
                    <a:pt x="2678" y="300"/>
                  </a:lnTo>
                  <a:lnTo>
                    <a:pt x="2652" y="286"/>
                  </a:lnTo>
                  <a:lnTo>
                    <a:pt x="2658" y="260"/>
                  </a:lnTo>
                  <a:lnTo>
                    <a:pt x="2658" y="242"/>
                  </a:lnTo>
                  <a:lnTo>
                    <a:pt x="2630" y="214"/>
                  </a:lnTo>
                  <a:lnTo>
                    <a:pt x="2606" y="210"/>
                  </a:lnTo>
                  <a:lnTo>
                    <a:pt x="2584" y="180"/>
                  </a:lnTo>
                  <a:lnTo>
                    <a:pt x="2614" y="172"/>
                  </a:lnTo>
                  <a:lnTo>
                    <a:pt x="2628" y="148"/>
                  </a:lnTo>
                  <a:lnTo>
                    <a:pt x="2648" y="156"/>
                  </a:lnTo>
                  <a:lnTo>
                    <a:pt x="2666" y="146"/>
                  </a:lnTo>
                  <a:lnTo>
                    <a:pt x="2654" y="118"/>
                  </a:lnTo>
                  <a:lnTo>
                    <a:pt x="2666" y="92"/>
                  </a:lnTo>
                  <a:lnTo>
                    <a:pt x="2694" y="84"/>
                  </a:lnTo>
                  <a:lnTo>
                    <a:pt x="2668" y="74"/>
                  </a:lnTo>
                  <a:lnTo>
                    <a:pt x="2630" y="66"/>
                  </a:lnTo>
                  <a:lnTo>
                    <a:pt x="2650" y="46"/>
                  </a:lnTo>
                  <a:lnTo>
                    <a:pt x="2646" y="30"/>
                  </a:lnTo>
                  <a:lnTo>
                    <a:pt x="2666" y="42"/>
                  </a:lnTo>
                  <a:lnTo>
                    <a:pt x="2674" y="30"/>
                  </a:lnTo>
                  <a:lnTo>
                    <a:pt x="2696" y="30"/>
                  </a:lnTo>
                  <a:lnTo>
                    <a:pt x="2714" y="50"/>
                  </a:lnTo>
                  <a:lnTo>
                    <a:pt x="2742" y="34"/>
                  </a:lnTo>
                  <a:lnTo>
                    <a:pt x="2720" y="18"/>
                  </a:lnTo>
                  <a:lnTo>
                    <a:pt x="2716" y="0"/>
                  </a:lnTo>
                  <a:lnTo>
                    <a:pt x="2692" y="2"/>
                  </a:lnTo>
                  <a:lnTo>
                    <a:pt x="2668" y="10"/>
                  </a:lnTo>
                  <a:lnTo>
                    <a:pt x="926" y="908"/>
                  </a:lnTo>
                  <a:close/>
                </a:path>
              </a:pathLst>
            </a:custGeom>
            <a:grpFill/>
            <a:ln w="9525">
              <a:noFill/>
              <a:round/>
              <a:headEnd/>
              <a:tailEnd/>
            </a:ln>
          </p:spPr>
          <p:txBody>
            <a:bodyPr/>
            <a:lstStyle/>
            <a:p>
              <a:endParaRPr lang="zh-CN" altLang="en-US"/>
            </a:p>
          </p:txBody>
        </p:sp>
      </p:grpSp>
      <p:sp>
        <p:nvSpPr>
          <p:cNvPr id="118" name="TextBox 117"/>
          <p:cNvSpPr txBox="1"/>
          <p:nvPr/>
        </p:nvSpPr>
        <p:spPr>
          <a:xfrm>
            <a:off x="0" y="3638796"/>
            <a:ext cx="5857884" cy="86177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just"/>
            <a:r>
              <a:rPr lang="zh-CN" altLang="en-US"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中国广播网页面总数约</a:t>
            </a:r>
            <a:r>
              <a:rPr lang="en-US" altLang="zh-CN" sz="1600" dirty="0" smtClean="0">
                <a:latin typeface="微软雅黑" pitchFamily="34" charset="-122"/>
                <a:ea typeface="微软雅黑" pitchFamily="34" charset="-122"/>
              </a:rPr>
              <a:t>900</a:t>
            </a:r>
            <a:r>
              <a:rPr lang="zh-CN" altLang="en-US" sz="1600" dirty="0" smtClean="0">
                <a:latin typeface="微软雅黑" pitchFamily="34" charset="-122"/>
                <a:ea typeface="微软雅黑" pitchFamily="34" charset="-122"/>
              </a:rPr>
              <a:t>万个。新闻最终页日均</a:t>
            </a:r>
            <a:endParaRPr lang="en-US" altLang="zh-CN" sz="1600" dirty="0" smtClean="0">
              <a:latin typeface="微软雅黑" pitchFamily="34" charset="-122"/>
              <a:ea typeface="微软雅黑" pitchFamily="34" charset="-122"/>
            </a:endParaRPr>
          </a:p>
          <a:p>
            <a:pPr algn="just"/>
            <a:r>
              <a:rPr lang="zh-CN" altLang="en-US" sz="1600" dirty="0" smtClean="0">
                <a:latin typeface="微软雅黑" pitchFamily="34" charset="-122"/>
                <a:ea typeface="微软雅黑" pitchFamily="34" charset="-122"/>
              </a:rPr>
              <a:t>访问量（</a:t>
            </a:r>
            <a:r>
              <a:rPr lang="en-US" altLang="zh-CN" sz="1600" dirty="0" smtClean="0">
                <a:latin typeface="微软雅黑" pitchFamily="34" charset="-122"/>
                <a:ea typeface="微软雅黑" pitchFamily="34" charset="-122"/>
              </a:rPr>
              <a:t>PV</a:t>
            </a:r>
            <a:r>
              <a:rPr lang="zh-CN" altLang="en-US" sz="1600" dirty="0" smtClean="0">
                <a:latin typeface="微软雅黑" pitchFamily="34" charset="-122"/>
                <a:ea typeface="微软雅黑" pitchFamily="34" charset="-122"/>
              </a:rPr>
              <a:t>）达到</a:t>
            </a:r>
            <a:r>
              <a:rPr lang="en-US" altLang="zh-CN" sz="1600" dirty="0" smtClean="0">
                <a:latin typeface="微软雅黑" pitchFamily="34" charset="-122"/>
                <a:ea typeface="微软雅黑" pitchFamily="34" charset="-122"/>
              </a:rPr>
              <a:t>200</a:t>
            </a:r>
            <a:r>
              <a:rPr lang="zh-CN" altLang="en-US" sz="1600" dirty="0" smtClean="0">
                <a:latin typeface="微软雅黑" pitchFamily="34" charset="-122"/>
                <a:ea typeface="微软雅黑" pitchFamily="34" charset="-122"/>
              </a:rPr>
              <a:t>万；图片频道最终页日均访</a:t>
            </a:r>
            <a:endParaRPr lang="en-US" altLang="zh-CN" sz="1600" dirty="0" smtClean="0">
              <a:latin typeface="微软雅黑" pitchFamily="34" charset="-122"/>
              <a:ea typeface="微软雅黑" pitchFamily="34" charset="-122"/>
            </a:endParaRPr>
          </a:p>
          <a:p>
            <a:pPr algn="just"/>
            <a:r>
              <a:rPr lang="zh-CN" altLang="en-US" sz="1600" dirty="0" smtClean="0">
                <a:latin typeface="微软雅黑" pitchFamily="34" charset="-122"/>
                <a:ea typeface="微软雅黑" pitchFamily="34" charset="-122"/>
              </a:rPr>
              <a:t>问量（</a:t>
            </a:r>
            <a:r>
              <a:rPr lang="en-US" altLang="zh-CN" sz="1600" dirty="0" smtClean="0">
                <a:latin typeface="微软雅黑" pitchFamily="34" charset="-122"/>
                <a:ea typeface="微软雅黑" pitchFamily="34" charset="-122"/>
              </a:rPr>
              <a:t>PV</a:t>
            </a:r>
            <a:r>
              <a:rPr lang="zh-CN" altLang="en-US" sz="1600" dirty="0" smtClean="0">
                <a:latin typeface="微软雅黑" pitchFamily="34" charset="-122"/>
                <a:ea typeface="微软雅黑" pitchFamily="34" charset="-122"/>
              </a:rPr>
              <a:t>）达到</a:t>
            </a:r>
            <a:r>
              <a:rPr lang="en-US" altLang="zh-CN" sz="1600" dirty="0" smtClean="0">
                <a:latin typeface="微软雅黑" pitchFamily="34" charset="-122"/>
                <a:ea typeface="微软雅黑" pitchFamily="34" charset="-122"/>
              </a:rPr>
              <a:t>145</a:t>
            </a:r>
            <a:r>
              <a:rPr lang="zh-CN" altLang="en-US" sz="1600" dirty="0" smtClean="0">
                <a:latin typeface="微软雅黑" pitchFamily="34" charset="-122"/>
                <a:ea typeface="微软雅黑" pitchFamily="34" charset="-122"/>
              </a:rPr>
              <a:t>万。</a:t>
            </a:r>
            <a:endParaRPr lang="zh-CN" altLang="en-US" sz="1600" dirty="0">
              <a:latin typeface="微软雅黑" pitchFamily="34" charset="-122"/>
              <a:ea typeface="微软雅黑" pitchFamily="34" charset="-122"/>
            </a:endParaRPr>
          </a:p>
        </p:txBody>
      </p:sp>
      <p:pic>
        <p:nvPicPr>
          <p:cNvPr id="119" name="Picture 2" descr="C:\Documents and Settings\Administrator\桌面\333.jpg"/>
          <p:cNvPicPr>
            <a:picLocks noChangeAspect="1" noChangeArrowheads="1"/>
          </p:cNvPicPr>
          <p:nvPr/>
        </p:nvPicPr>
        <p:blipFill>
          <a:blip r:embed="rId2" cstate="print"/>
          <a:srcRect/>
          <a:stretch>
            <a:fillRect/>
          </a:stretch>
        </p:blipFill>
        <p:spPr bwMode="auto">
          <a:xfrm>
            <a:off x="4214778" y="1643050"/>
            <a:ext cx="4929222" cy="2733705"/>
          </a:xfrm>
          <a:prstGeom prst="rect">
            <a:avLst/>
          </a:prstGeom>
          <a:noFill/>
          <a:ln>
            <a:solidFill>
              <a:schemeClr val="bg1">
                <a:lumMod val="50000"/>
              </a:schemeClr>
            </a:solidFill>
          </a:ln>
          <a:scene3d>
            <a:camera prst="perspectiveContrastingLeftFacing"/>
            <a:lightRig rig="threePt" dir="t"/>
          </a:scene3d>
        </p:spPr>
      </p:pic>
      <p:graphicFrame>
        <p:nvGraphicFramePr>
          <p:cNvPr id="120" name="表格 119"/>
          <p:cNvGraphicFramePr>
            <a:graphicFrameLocks noGrp="1"/>
          </p:cNvGraphicFramePr>
          <p:nvPr/>
        </p:nvGraphicFramePr>
        <p:xfrm>
          <a:off x="-2" y="4500570"/>
          <a:ext cx="9144000" cy="1501471"/>
        </p:xfrm>
        <a:graphic>
          <a:graphicData uri="http://schemas.openxmlformats.org/drawingml/2006/table">
            <a:tbl>
              <a:tblPr firstRow="1" bandRow="1">
                <a:tableStyleId>{5C22544A-7EE6-4342-B048-85BDC9FD1C3A}</a:tableStyleId>
              </a:tblPr>
              <a:tblGrid>
                <a:gridCol w="1143000"/>
                <a:gridCol w="1143000"/>
                <a:gridCol w="1143000"/>
                <a:gridCol w="1143000"/>
                <a:gridCol w="2286000"/>
                <a:gridCol w="2286000"/>
              </a:tblGrid>
              <a:tr h="344644">
                <a:tc gridSpan="6">
                  <a:txBody>
                    <a:bodyPr/>
                    <a:lstStyle/>
                    <a:p>
                      <a:pPr algn="ctr"/>
                      <a:r>
                        <a:rPr lang="zh-CN" altLang="en-US" sz="1600" dirty="0" smtClean="0">
                          <a:latin typeface="微软雅黑" pitchFamily="34" charset="-122"/>
                          <a:ea typeface="微软雅黑" pitchFamily="34" charset="-122"/>
                        </a:rPr>
                        <a:t>图</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2012</a:t>
                      </a:r>
                      <a:r>
                        <a:rPr lang="zh-CN" altLang="en-US" sz="1600" dirty="0" smtClean="0">
                          <a:latin typeface="微软雅黑" pitchFamily="34" charset="-122"/>
                          <a:ea typeface="微软雅黑" pitchFamily="34" charset="-122"/>
                        </a:rPr>
                        <a:t>年</a:t>
                      </a:r>
                      <a:r>
                        <a:rPr lang="en-US" altLang="zh-CN" sz="1600" dirty="0" smtClean="0">
                          <a:latin typeface="微软雅黑" pitchFamily="34" charset="-122"/>
                          <a:ea typeface="微软雅黑" pitchFamily="34" charset="-122"/>
                        </a:rPr>
                        <a:t>04</a:t>
                      </a:r>
                      <a:r>
                        <a:rPr lang="zh-CN" altLang="en-US" sz="1600" dirty="0" smtClean="0">
                          <a:latin typeface="微软雅黑" pitchFamily="34" charset="-122"/>
                          <a:ea typeface="微软雅黑" pitchFamily="34" charset="-122"/>
                        </a:rPr>
                        <a:t>月</a:t>
                      </a:r>
                      <a:r>
                        <a:rPr lang="en-US" altLang="zh-CN" sz="1600" dirty="0" smtClean="0">
                          <a:latin typeface="微软雅黑" pitchFamily="34" charset="-122"/>
                          <a:ea typeface="微软雅黑" pitchFamily="34" charset="-122"/>
                        </a:rPr>
                        <a:t>15</a:t>
                      </a:r>
                      <a:r>
                        <a:rPr lang="zh-CN" altLang="en-US" sz="1600" dirty="0" smtClean="0">
                          <a:latin typeface="微软雅黑" pitchFamily="34" charset="-122"/>
                          <a:ea typeface="微软雅黑" pitchFamily="34" charset="-122"/>
                        </a:rPr>
                        <a:t>日</a:t>
                      </a:r>
                      <a:r>
                        <a:rPr lang="en-US" altLang="zh-CN" sz="1600" dirty="0" smtClean="0">
                          <a:latin typeface="微软雅黑" pitchFamily="34" charset="-122"/>
                          <a:ea typeface="微软雅黑" pitchFamily="34" charset="-122"/>
                        </a:rPr>
                        <a:t>—2012</a:t>
                      </a:r>
                      <a:r>
                        <a:rPr lang="zh-CN" altLang="en-US" sz="1600" dirty="0" smtClean="0">
                          <a:latin typeface="微软雅黑" pitchFamily="34" charset="-122"/>
                          <a:ea typeface="微软雅黑" pitchFamily="34" charset="-122"/>
                        </a:rPr>
                        <a:t>年</a:t>
                      </a:r>
                      <a:r>
                        <a:rPr lang="en-US" altLang="zh-CN" sz="1600" dirty="0" smtClean="0">
                          <a:latin typeface="微软雅黑" pitchFamily="34" charset="-122"/>
                          <a:ea typeface="微软雅黑" pitchFamily="34" charset="-122"/>
                        </a:rPr>
                        <a:t>05</a:t>
                      </a:r>
                      <a:r>
                        <a:rPr lang="zh-CN" altLang="en-US" sz="1600" dirty="0" smtClean="0">
                          <a:latin typeface="微软雅黑" pitchFamily="34" charset="-122"/>
                          <a:ea typeface="微软雅黑" pitchFamily="34" charset="-122"/>
                        </a:rPr>
                        <a:t>月</a:t>
                      </a:r>
                      <a:r>
                        <a:rPr lang="en-US" altLang="zh-CN" sz="1600" dirty="0" smtClean="0">
                          <a:latin typeface="微软雅黑" pitchFamily="34" charset="-122"/>
                          <a:ea typeface="微软雅黑" pitchFamily="34" charset="-122"/>
                        </a:rPr>
                        <a:t>14</a:t>
                      </a:r>
                      <a:r>
                        <a:rPr lang="zh-CN" altLang="en-US" sz="1600" dirty="0" smtClean="0">
                          <a:latin typeface="微软雅黑" pitchFamily="34" charset="-122"/>
                          <a:ea typeface="微软雅黑" pitchFamily="34" charset="-122"/>
                        </a:rPr>
                        <a:t>日统计数据</a:t>
                      </a:r>
                      <a:endParaRPr lang="zh-CN" altLang="en-US" sz="1600" dirty="0">
                        <a:latin typeface="微软雅黑" pitchFamily="34" charset="-122"/>
                        <a:ea typeface="微软雅黑" pitchFamily="34" charset="-122"/>
                      </a:endParaRPr>
                    </a:p>
                  </a:txBody>
                  <a:tcPr>
                    <a:solidFill>
                      <a:srgbClr val="FF0000"/>
                    </a:solid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258483">
                <a:tc gridSpan="2">
                  <a:txBody>
                    <a:bodyPr/>
                    <a:lstStyle/>
                    <a:p>
                      <a:pPr algn="ctr"/>
                      <a:r>
                        <a:rPr lang="zh-CN" altLang="en-US" sz="1400" dirty="0" smtClean="0">
                          <a:latin typeface="微软雅黑" pitchFamily="34" charset="-122"/>
                          <a:ea typeface="微软雅黑" pitchFamily="34" charset="-122"/>
                        </a:rPr>
                        <a:t>网页浏览概要（</a:t>
                      </a:r>
                      <a:r>
                        <a:rPr lang="en-US" altLang="zh-CN" sz="1400" dirty="0" smtClean="0">
                          <a:latin typeface="微软雅黑" pitchFamily="34" charset="-122"/>
                          <a:ea typeface="微软雅黑" pitchFamily="34" charset="-122"/>
                        </a:rPr>
                        <a:t>PV</a:t>
                      </a:r>
                      <a:r>
                        <a:rPr lang="zh-CN" altLang="en-US"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hMerge="1">
                  <a:txBody>
                    <a:bodyPr/>
                    <a:lstStyle/>
                    <a:p>
                      <a:endParaRPr lang="zh-CN" altLang="en-US" dirty="0"/>
                    </a:p>
                  </a:txBody>
                  <a:tcPr/>
                </a:tc>
                <a:tc gridSpan="2">
                  <a:txBody>
                    <a:bodyPr/>
                    <a:lstStyle/>
                    <a:p>
                      <a:pPr algn="ctr"/>
                      <a:r>
                        <a:rPr lang="zh-CN" altLang="en-US" sz="1400" dirty="0" smtClean="0">
                          <a:latin typeface="微软雅黑" pitchFamily="34" charset="-122"/>
                          <a:ea typeface="微软雅黑" pitchFamily="34" charset="-122"/>
                        </a:rPr>
                        <a:t>访客概要（</a:t>
                      </a:r>
                      <a:r>
                        <a:rPr lang="en-US" altLang="zh-CN" sz="1400" dirty="0" smtClean="0">
                          <a:latin typeface="微软雅黑" pitchFamily="34" charset="-122"/>
                          <a:ea typeface="微软雅黑" pitchFamily="34" charset="-122"/>
                        </a:rPr>
                        <a:t>UV</a:t>
                      </a:r>
                      <a:r>
                        <a:rPr lang="zh-CN" altLang="en-US" sz="1400" dirty="0" smtClean="0">
                          <a:latin typeface="微软雅黑" pitchFamily="34" charset="-122"/>
                          <a:ea typeface="微软雅黑" pitchFamily="34" charset="-122"/>
                        </a:rPr>
                        <a:t>）</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hMerge="1">
                  <a:txBody>
                    <a:bodyPr/>
                    <a:lstStyle/>
                    <a:p>
                      <a:endParaRPr lang="zh-CN" altLang="en-US" dirty="0"/>
                    </a:p>
                  </a:txBody>
                  <a:tcPr/>
                </a:tc>
                <a:tc>
                  <a:txBody>
                    <a:bodyPr/>
                    <a:lstStyle/>
                    <a:p>
                      <a:pPr algn="ctr"/>
                      <a:r>
                        <a:rPr lang="zh-CN" altLang="en-US" sz="1400" b="1" dirty="0" smtClean="0">
                          <a:solidFill>
                            <a:srgbClr val="FF0000"/>
                          </a:solidFill>
                          <a:latin typeface="微软雅黑" pitchFamily="34" charset="-122"/>
                          <a:ea typeface="微软雅黑" pitchFamily="34" charset="-122"/>
                        </a:rPr>
                        <a:t>人均浏览页面时长</a:t>
                      </a:r>
                      <a:endParaRPr lang="zh-CN" altLang="en-US" sz="1400" b="1" dirty="0">
                        <a:solidFill>
                          <a:srgbClr val="FF0000"/>
                        </a:solidFill>
                        <a:latin typeface="微软雅黑" pitchFamily="34" charset="-122"/>
                        <a:ea typeface="微软雅黑" pitchFamily="34" charset="-122"/>
                      </a:endParaRPr>
                    </a:p>
                  </a:txBody>
                  <a:tcPr anchor="ctr" anchorCtr="1">
                    <a:solidFill>
                      <a:schemeClr val="bg1">
                        <a:lumMod val="85000"/>
                      </a:schemeClr>
                    </a:solidFill>
                  </a:tcPr>
                </a:tc>
                <a:tc>
                  <a:txBody>
                    <a:bodyPr/>
                    <a:lstStyle/>
                    <a:p>
                      <a:pPr algn="ctr"/>
                      <a:r>
                        <a:rPr lang="zh-CN" altLang="en-US" sz="1400" b="1" dirty="0" smtClean="0">
                          <a:solidFill>
                            <a:srgbClr val="FF0000"/>
                          </a:solidFill>
                          <a:latin typeface="微软雅黑" pitchFamily="34" charset="-122"/>
                          <a:ea typeface="微软雅黑" pitchFamily="34" charset="-122"/>
                        </a:rPr>
                        <a:t>人均浏览广告数</a:t>
                      </a:r>
                      <a:endParaRPr lang="zh-CN" altLang="en-US" sz="1400" b="1" dirty="0">
                        <a:solidFill>
                          <a:srgbClr val="FF0000"/>
                        </a:solidFill>
                        <a:latin typeface="微软雅黑" pitchFamily="34" charset="-122"/>
                        <a:ea typeface="微软雅黑" pitchFamily="34" charset="-122"/>
                      </a:endParaRPr>
                    </a:p>
                  </a:txBody>
                  <a:tcPr anchor="ctr" anchorCtr="1">
                    <a:solidFill>
                      <a:schemeClr val="bg1">
                        <a:lumMod val="85000"/>
                      </a:schemeClr>
                    </a:solidFill>
                  </a:tcPr>
                </a:tc>
              </a:tr>
              <a:tr h="430805">
                <a:tc>
                  <a:txBody>
                    <a:bodyPr/>
                    <a:lstStyle/>
                    <a:p>
                      <a:r>
                        <a:rPr lang="zh-CN" altLang="en-US" sz="1200" dirty="0" smtClean="0">
                          <a:latin typeface="微软雅黑" pitchFamily="34" charset="-122"/>
                          <a:ea typeface="微软雅黑" pitchFamily="34" charset="-122"/>
                        </a:rPr>
                        <a:t>网页浏览量</a:t>
                      </a:r>
                      <a:endParaRPr lang="zh-CN" altLang="en-US" sz="12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zh-CN" altLang="en-US" sz="1200" dirty="0" smtClean="0">
                          <a:latin typeface="微软雅黑" pitchFamily="34" charset="-122"/>
                          <a:ea typeface="微软雅黑" pitchFamily="34" charset="-122"/>
                        </a:rPr>
                        <a:t>日平均数</a:t>
                      </a:r>
                      <a:endParaRPr lang="zh-CN" altLang="en-US" sz="12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zh-CN" altLang="en-US" sz="1200" dirty="0" smtClean="0">
                          <a:latin typeface="微软雅黑" pitchFamily="34" charset="-122"/>
                          <a:ea typeface="微软雅黑" pitchFamily="34" charset="-122"/>
                        </a:rPr>
                        <a:t>访客</a:t>
                      </a:r>
                      <a:endParaRPr lang="zh-CN" altLang="en-US" sz="12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zh-CN" altLang="en-US" sz="1200" dirty="0" smtClean="0">
                          <a:latin typeface="微软雅黑" pitchFamily="34" charset="-122"/>
                          <a:ea typeface="微软雅黑" pitchFamily="34" charset="-122"/>
                        </a:rPr>
                        <a:t>首次访客</a:t>
                      </a:r>
                      <a:endParaRPr lang="zh-CN" altLang="en-US" sz="1200" dirty="0">
                        <a:latin typeface="微软雅黑" pitchFamily="34" charset="-122"/>
                        <a:ea typeface="微软雅黑" pitchFamily="34" charset="-122"/>
                      </a:endParaRPr>
                    </a:p>
                  </a:txBody>
                  <a:tcPr anchor="ctr" anchorCtr="1">
                    <a:solidFill>
                      <a:schemeClr val="bg1">
                        <a:lumMod val="75000"/>
                      </a:schemeClr>
                    </a:solidFill>
                  </a:tcPr>
                </a:tc>
                <a:tc rowSpan="2">
                  <a:txBody>
                    <a:bodyPr/>
                    <a:lstStyle/>
                    <a:p>
                      <a:r>
                        <a:rPr lang="en-US" altLang="zh-CN" sz="1200" b="1" dirty="0" smtClean="0">
                          <a:solidFill>
                            <a:srgbClr val="FF0000"/>
                          </a:solidFill>
                          <a:latin typeface="微软雅黑" pitchFamily="34" charset="-122"/>
                          <a:ea typeface="微软雅黑" pitchFamily="34" charset="-122"/>
                        </a:rPr>
                        <a:t>2</a:t>
                      </a:r>
                      <a:r>
                        <a:rPr lang="zh-CN" altLang="en-US" sz="1200" b="1" dirty="0" smtClean="0">
                          <a:solidFill>
                            <a:srgbClr val="FF0000"/>
                          </a:solidFill>
                          <a:latin typeface="微软雅黑" pitchFamily="34" charset="-122"/>
                          <a:ea typeface="微软雅黑" pitchFamily="34" charset="-122"/>
                        </a:rPr>
                        <a:t>分</a:t>
                      </a:r>
                      <a:r>
                        <a:rPr lang="en-US" altLang="zh-CN" sz="1200" b="1" dirty="0" smtClean="0">
                          <a:solidFill>
                            <a:srgbClr val="FF0000"/>
                          </a:solidFill>
                          <a:latin typeface="微软雅黑" pitchFamily="34" charset="-122"/>
                          <a:ea typeface="微软雅黑" pitchFamily="34" charset="-122"/>
                        </a:rPr>
                        <a:t>35</a:t>
                      </a:r>
                      <a:r>
                        <a:rPr lang="zh-CN" altLang="en-US" sz="1200" b="1" dirty="0" smtClean="0">
                          <a:solidFill>
                            <a:srgbClr val="FF0000"/>
                          </a:solidFill>
                          <a:latin typeface="微软雅黑" pitchFamily="34" charset="-122"/>
                          <a:ea typeface="微软雅黑" pitchFamily="34" charset="-122"/>
                        </a:rPr>
                        <a:t>秒</a:t>
                      </a:r>
                      <a:endParaRPr lang="zh-CN" altLang="en-US" sz="1200" b="1" dirty="0">
                        <a:solidFill>
                          <a:srgbClr val="FF0000"/>
                        </a:solidFill>
                        <a:latin typeface="微软雅黑" pitchFamily="34" charset="-122"/>
                        <a:ea typeface="微软雅黑" pitchFamily="34" charset="-122"/>
                      </a:endParaRPr>
                    </a:p>
                  </a:txBody>
                  <a:tcPr anchor="ctr" anchorCtr="1">
                    <a:solidFill>
                      <a:schemeClr val="bg1">
                        <a:lumMod val="75000"/>
                      </a:schemeClr>
                    </a:solidFill>
                  </a:tcPr>
                </a:tc>
                <a:tc rowSpan="2">
                  <a:txBody>
                    <a:bodyPr/>
                    <a:lstStyle/>
                    <a:p>
                      <a:r>
                        <a:rPr lang="en-US" altLang="zh-CN" sz="1200" b="1" dirty="0" smtClean="0">
                          <a:solidFill>
                            <a:srgbClr val="FF0000"/>
                          </a:solidFill>
                          <a:latin typeface="微软雅黑" pitchFamily="34" charset="-122"/>
                          <a:ea typeface="微软雅黑" pitchFamily="34" charset="-122"/>
                        </a:rPr>
                        <a:t>20</a:t>
                      </a:r>
                      <a:r>
                        <a:rPr lang="zh-CN" altLang="en-US" sz="1200" b="1" dirty="0" smtClean="0">
                          <a:solidFill>
                            <a:srgbClr val="FF0000"/>
                          </a:solidFill>
                          <a:latin typeface="微软雅黑" pitchFamily="34" charset="-122"/>
                          <a:ea typeface="微软雅黑" pitchFamily="34" charset="-122"/>
                        </a:rPr>
                        <a:t>个</a:t>
                      </a:r>
                      <a:endParaRPr lang="zh-CN" altLang="en-US" sz="1200" b="1" dirty="0">
                        <a:solidFill>
                          <a:srgbClr val="FF0000"/>
                        </a:solidFill>
                        <a:latin typeface="微软雅黑" pitchFamily="34" charset="-122"/>
                        <a:ea typeface="微软雅黑" pitchFamily="34" charset="-122"/>
                      </a:endParaRPr>
                    </a:p>
                  </a:txBody>
                  <a:tcPr anchor="ctr" anchorCtr="1">
                    <a:solidFill>
                      <a:schemeClr val="bg1">
                        <a:lumMod val="75000"/>
                      </a:schemeClr>
                    </a:solidFill>
                  </a:tcPr>
                </a:tc>
              </a:tr>
              <a:tr h="421222">
                <a:tc>
                  <a:txBody>
                    <a:bodyPr/>
                    <a:lstStyle/>
                    <a:p>
                      <a:r>
                        <a:rPr lang="en-US" altLang="zh-CN" sz="1200" dirty="0" smtClean="0">
                          <a:latin typeface="微软雅黑" pitchFamily="34" charset="-122"/>
                          <a:ea typeface="微软雅黑" pitchFamily="34" charset="-122"/>
                        </a:rPr>
                        <a:t>215,013,397</a:t>
                      </a:r>
                      <a:endParaRPr lang="zh-CN" altLang="en-US" sz="12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200" dirty="0" smtClean="0">
                          <a:latin typeface="微软雅黑" pitchFamily="34" charset="-122"/>
                          <a:ea typeface="微软雅黑" pitchFamily="34" charset="-122"/>
                        </a:rPr>
                        <a:t>7,167,113</a:t>
                      </a:r>
                      <a:endParaRPr lang="zh-CN" altLang="en-US" sz="12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200" dirty="0" smtClean="0">
                          <a:latin typeface="微软雅黑" pitchFamily="34" charset="-122"/>
                          <a:ea typeface="微软雅黑" pitchFamily="34" charset="-122"/>
                        </a:rPr>
                        <a:t>30,521,941</a:t>
                      </a:r>
                      <a:endParaRPr lang="zh-CN" altLang="en-US" sz="12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200" dirty="0" smtClean="0">
                          <a:latin typeface="微软雅黑" pitchFamily="34" charset="-122"/>
                          <a:ea typeface="微软雅黑" pitchFamily="34" charset="-122"/>
                        </a:rPr>
                        <a:t>28,856,558</a:t>
                      </a:r>
                      <a:endParaRPr lang="zh-CN" altLang="en-US" sz="1200" dirty="0">
                        <a:latin typeface="微软雅黑" pitchFamily="34" charset="-122"/>
                        <a:ea typeface="微软雅黑" pitchFamily="34" charset="-122"/>
                      </a:endParaRPr>
                    </a:p>
                  </a:txBody>
                  <a:tcPr anchor="ctr" anchorCtr="1">
                    <a:solidFill>
                      <a:schemeClr val="bg1">
                        <a:lumMod val="85000"/>
                      </a:schemeClr>
                    </a:solidFill>
                  </a:tcPr>
                </a:tc>
                <a:tc vMerge="1">
                  <a:txBody>
                    <a:bodyPr/>
                    <a:lstStyle/>
                    <a:p>
                      <a:endParaRPr lang="zh-CN" altLang="en-US" sz="1200" dirty="0">
                        <a:latin typeface="微软雅黑" pitchFamily="34" charset="-122"/>
                        <a:ea typeface="微软雅黑" pitchFamily="34" charset="-122"/>
                      </a:endParaRPr>
                    </a:p>
                  </a:txBody>
                  <a:tcPr>
                    <a:solidFill>
                      <a:schemeClr val="bg1">
                        <a:lumMod val="85000"/>
                      </a:schemeClr>
                    </a:solidFill>
                  </a:tcPr>
                </a:tc>
                <a:tc vMerge="1">
                  <a:txBody>
                    <a:bodyPr/>
                    <a:lstStyle/>
                    <a:p>
                      <a:endParaRPr lang="zh-CN" altLang="en-US" sz="1200" dirty="0">
                        <a:latin typeface="微软雅黑" pitchFamily="34" charset="-122"/>
                        <a:ea typeface="微软雅黑" pitchFamily="34" charset="-122"/>
                      </a:endParaRPr>
                    </a:p>
                  </a:txBody>
                  <a:tcPr>
                    <a:solidFill>
                      <a:schemeClr val="bg1">
                        <a:lumMod val="85000"/>
                      </a:schemeClr>
                    </a:solidFill>
                  </a:tcPr>
                </a:tc>
              </a:tr>
            </a:tbl>
          </a:graphicData>
        </a:graphic>
      </p:graphicFrame>
      <p:sp>
        <p:nvSpPr>
          <p:cNvPr id="121" name="TextBox 120"/>
          <p:cNvSpPr txBox="1"/>
          <p:nvPr/>
        </p:nvSpPr>
        <p:spPr>
          <a:xfrm>
            <a:off x="428596" y="428604"/>
            <a:ext cx="435771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广告价值大幅提升</a:t>
            </a:r>
            <a:endParaRPr lang="zh-CN" altLang="en-US" sz="2400" b="1" dirty="0">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TextBox 131"/>
          <p:cNvSpPr txBox="1"/>
          <p:nvPr/>
        </p:nvSpPr>
        <p:spPr>
          <a:xfrm>
            <a:off x="928662" y="1571612"/>
            <a:ext cx="3500430" cy="1107996"/>
          </a:xfrm>
          <a:prstGeom prst="rect">
            <a:avLst/>
          </a:prstGeom>
          <a:solidFill>
            <a:schemeClr val="bg1">
              <a:lumMod val="85000"/>
            </a:schemeClr>
          </a:solidFill>
          <a:ln>
            <a:solidFill>
              <a:schemeClr val="bg1">
                <a:lumMod val="75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zh-CN" altLang="en-US"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台内频率的广告主们同时也选择了中国广播网网络广告作为企业宣传推广的一种方式。网站的广告曝光度和点击率验证了广告主们的选择。</a:t>
            </a:r>
            <a:endParaRPr lang="zh-CN" altLang="en-US" sz="1600" dirty="0">
              <a:latin typeface="微软雅黑" pitchFamily="34" charset="-122"/>
              <a:ea typeface="微软雅黑" pitchFamily="34" charset="-122"/>
            </a:endParaRPr>
          </a:p>
        </p:txBody>
      </p:sp>
      <p:graphicFrame>
        <p:nvGraphicFramePr>
          <p:cNvPr id="133" name="表格 132"/>
          <p:cNvGraphicFramePr>
            <a:graphicFrameLocks noGrp="1"/>
          </p:cNvGraphicFramePr>
          <p:nvPr/>
        </p:nvGraphicFramePr>
        <p:xfrm>
          <a:off x="2405090" y="3404888"/>
          <a:ext cx="6096000" cy="2595880"/>
        </p:xfrm>
        <a:graphic>
          <a:graphicData uri="http://schemas.openxmlformats.org/drawingml/2006/table">
            <a:tbl>
              <a:tblPr firstRow="1" bandRow="1">
                <a:effectLst>
                  <a:outerShdw blurRad="50800" dist="38100" dir="18900000" algn="bl" rotWithShape="0">
                    <a:prstClr val="black">
                      <a:alpha val="40000"/>
                    </a:prstClr>
                  </a:outerShdw>
                </a:effectLst>
                <a:tableStyleId>{5C22544A-7EE6-4342-B048-85BDC9FD1C3A}</a:tableStyleId>
              </a:tblPr>
              <a:tblGrid>
                <a:gridCol w="1785950"/>
                <a:gridCol w="1262050"/>
                <a:gridCol w="1524000"/>
                <a:gridCol w="1524000"/>
              </a:tblGrid>
              <a:tr h="370840">
                <a:tc>
                  <a:txBody>
                    <a:bodyPr/>
                    <a:lstStyle/>
                    <a:p>
                      <a:pPr algn="ctr"/>
                      <a:r>
                        <a:rPr lang="zh-CN" altLang="en-US" sz="1600" dirty="0" smtClean="0">
                          <a:latin typeface="微软雅黑" pitchFamily="34" charset="-122"/>
                          <a:ea typeface="微软雅黑" pitchFamily="34" charset="-122"/>
                        </a:rPr>
                        <a:t>抽样数据</a:t>
                      </a:r>
                      <a:endParaRPr lang="zh-CN" altLang="en-US" sz="1600" dirty="0">
                        <a:latin typeface="微软雅黑" pitchFamily="34" charset="-122"/>
                        <a:ea typeface="微软雅黑" pitchFamily="34" charset="-122"/>
                      </a:endParaRPr>
                    </a:p>
                  </a:txBody>
                  <a:tcPr>
                    <a:solidFill>
                      <a:schemeClr val="bg1">
                        <a:lumMod val="50000"/>
                      </a:schemeClr>
                    </a:solidFill>
                  </a:tcPr>
                </a:tc>
                <a:tc>
                  <a:txBody>
                    <a:bodyPr/>
                    <a:lstStyle/>
                    <a:p>
                      <a:r>
                        <a:rPr lang="zh-CN" altLang="en-US" sz="1600" dirty="0" smtClean="0">
                          <a:latin typeface="微软雅黑" pitchFamily="34" charset="-122"/>
                          <a:ea typeface="微软雅黑" pitchFamily="34" charset="-122"/>
                        </a:rPr>
                        <a:t>网站首页</a:t>
                      </a:r>
                      <a:r>
                        <a:rPr lang="en-US" altLang="zh-CN" sz="1600" dirty="0" smtClean="0">
                          <a:latin typeface="微软雅黑" pitchFamily="34" charset="-122"/>
                          <a:ea typeface="微软雅黑" pitchFamily="34" charset="-122"/>
                        </a:rPr>
                        <a:t>T2</a:t>
                      </a:r>
                      <a:endParaRPr lang="zh-CN" altLang="en-US" sz="1600" dirty="0">
                        <a:latin typeface="微软雅黑" pitchFamily="34" charset="-122"/>
                        <a:ea typeface="微软雅黑" pitchFamily="34" charset="-122"/>
                      </a:endParaRPr>
                    </a:p>
                  </a:txBody>
                  <a:tcPr>
                    <a:solidFill>
                      <a:srgbClr val="FF0000"/>
                    </a:solidFill>
                  </a:tcPr>
                </a:tc>
                <a:tc>
                  <a:txBody>
                    <a:bodyPr/>
                    <a:lstStyle/>
                    <a:p>
                      <a:r>
                        <a:rPr lang="zh-CN" altLang="en-US" sz="1600" dirty="0" smtClean="0">
                          <a:latin typeface="微软雅黑" pitchFamily="34" charset="-122"/>
                          <a:ea typeface="微软雅黑" pitchFamily="34" charset="-122"/>
                        </a:rPr>
                        <a:t>新闻最终页</a:t>
                      </a:r>
                      <a:r>
                        <a:rPr lang="en-US" altLang="zh-CN" sz="1600" dirty="0" smtClean="0">
                          <a:latin typeface="微软雅黑" pitchFamily="34" charset="-122"/>
                          <a:ea typeface="微软雅黑" pitchFamily="34" charset="-122"/>
                        </a:rPr>
                        <a:t>A1</a:t>
                      </a:r>
                      <a:endParaRPr lang="zh-CN" altLang="en-US" sz="1600" dirty="0">
                        <a:latin typeface="微软雅黑" pitchFamily="34" charset="-122"/>
                        <a:ea typeface="微软雅黑" pitchFamily="34" charset="-122"/>
                      </a:endParaRPr>
                    </a:p>
                  </a:txBody>
                  <a:tcPr>
                    <a:solidFill>
                      <a:srgbClr val="FF0000"/>
                    </a:solidFill>
                  </a:tcPr>
                </a:tc>
                <a:tc>
                  <a:txBody>
                    <a:bodyPr/>
                    <a:lstStyle/>
                    <a:p>
                      <a:r>
                        <a:rPr lang="zh-CN" altLang="en-US" sz="1600" dirty="0" smtClean="0">
                          <a:latin typeface="微软雅黑" pitchFamily="34" charset="-122"/>
                          <a:ea typeface="微软雅黑" pitchFamily="34" charset="-122"/>
                        </a:rPr>
                        <a:t>图片最终页</a:t>
                      </a:r>
                      <a:r>
                        <a:rPr lang="en-US" altLang="zh-CN" sz="1600" dirty="0" smtClean="0">
                          <a:latin typeface="微软雅黑" pitchFamily="34" charset="-122"/>
                          <a:ea typeface="微软雅黑" pitchFamily="34" charset="-122"/>
                        </a:rPr>
                        <a:t>A1</a:t>
                      </a:r>
                      <a:endParaRPr lang="zh-CN" altLang="en-US" sz="1600" dirty="0">
                        <a:latin typeface="微软雅黑" pitchFamily="34" charset="-122"/>
                        <a:ea typeface="微软雅黑" pitchFamily="34" charset="-122"/>
                      </a:endParaRPr>
                    </a:p>
                  </a:txBody>
                  <a:tcPr>
                    <a:solidFill>
                      <a:srgbClr val="FF0000"/>
                    </a:solidFill>
                  </a:tcPr>
                </a:tc>
              </a:tr>
              <a:tr h="370840">
                <a:tc>
                  <a:txBody>
                    <a:bodyPr/>
                    <a:lstStyle/>
                    <a:p>
                      <a:r>
                        <a:rPr lang="zh-CN" altLang="en-US" sz="1400" dirty="0" smtClean="0">
                          <a:latin typeface="微软雅黑" pitchFamily="34" charset="-122"/>
                          <a:ea typeface="微软雅黑" pitchFamily="34" charset="-122"/>
                        </a:rPr>
                        <a:t>曝光度</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1,112,663</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17,883,524</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10,315,652</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r>
              <a:tr h="370840">
                <a:tc>
                  <a:txBody>
                    <a:bodyPr/>
                    <a:lstStyle/>
                    <a:p>
                      <a:r>
                        <a:rPr lang="zh-CN" altLang="en-US" sz="1400" dirty="0" smtClean="0">
                          <a:latin typeface="微软雅黑" pitchFamily="34" charset="-122"/>
                          <a:ea typeface="微软雅黑" pitchFamily="34" charset="-122"/>
                        </a:rPr>
                        <a:t>点击数</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3,291</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22,248</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12480</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r>
              <a:tr h="370840">
                <a:tc>
                  <a:txBody>
                    <a:bodyPr/>
                    <a:lstStyle/>
                    <a:p>
                      <a:r>
                        <a:rPr lang="zh-CN" altLang="en-US" sz="1400" dirty="0" smtClean="0">
                          <a:latin typeface="微软雅黑" pitchFamily="34" charset="-122"/>
                          <a:ea typeface="微软雅黑" pitchFamily="34" charset="-122"/>
                        </a:rPr>
                        <a:t>点击率</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0.2958%</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0.1244%</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0.1209%</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r>
              <a:tr h="370840">
                <a:tc>
                  <a:txBody>
                    <a:bodyPr/>
                    <a:lstStyle/>
                    <a:p>
                      <a:r>
                        <a:rPr lang="zh-CN" altLang="en-US" sz="1400" dirty="0" smtClean="0">
                          <a:latin typeface="微软雅黑" pitchFamily="34" charset="-122"/>
                          <a:ea typeface="微软雅黑" pitchFamily="34" charset="-122"/>
                        </a:rPr>
                        <a:t>单天最高曝光度</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49,309  </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1,690,299  </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1,253,540  </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r>
              <a:tr h="370840">
                <a:tc>
                  <a:txBody>
                    <a:bodyPr/>
                    <a:lstStyle/>
                    <a:p>
                      <a:r>
                        <a:rPr lang="zh-CN" altLang="en-US" sz="1400" dirty="0" smtClean="0">
                          <a:latin typeface="微软雅黑" pitchFamily="34" charset="-122"/>
                          <a:ea typeface="微软雅黑" pitchFamily="34" charset="-122"/>
                        </a:rPr>
                        <a:t>单天最高点击数</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164</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1,173  </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c>
                  <a:txBody>
                    <a:bodyPr/>
                    <a:lstStyle/>
                    <a:p>
                      <a:r>
                        <a:rPr lang="en-US" altLang="zh-CN" sz="1400" dirty="0" smtClean="0"/>
                        <a:t>1,597</a:t>
                      </a:r>
                      <a:endParaRPr lang="zh-CN" altLang="en-US" sz="1400" dirty="0">
                        <a:latin typeface="微软雅黑" pitchFamily="34" charset="-122"/>
                        <a:ea typeface="微软雅黑" pitchFamily="34" charset="-122"/>
                      </a:endParaRPr>
                    </a:p>
                  </a:txBody>
                  <a:tcPr anchor="ctr" anchorCtr="1">
                    <a:solidFill>
                      <a:schemeClr val="bg1">
                        <a:lumMod val="75000"/>
                      </a:schemeClr>
                    </a:solidFill>
                  </a:tcPr>
                </a:tc>
              </a:tr>
              <a:tr h="370840">
                <a:tc>
                  <a:txBody>
                    <a:bodyPr/>
                    <a:lstStyle/>
                    <a:p>
                      <a:r>
                        <a:rPr lang="zh-CN" altLang="en-US" sz="1400" dirty="0" smtClean="0">
                          <a:latin typeface="微软雅黑" pitchFamily="34" charset="-122"/>
                          <a:ea typeface="微软雅黑" pitchFamily="34" charset="-122"/>
                        </a:rPr>
                        <a:t>单天最高点击率</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0.4818%</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0.1905%</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c>
                  <a:txBody>
                    <a:bodyPr/>
                    <a:lstStyle/>
                    <a:p>
                      <a:r>
                        <a:rPr lang="en-US" altLang="zh-CN" sz="1400" dirty="0" smtClean="0"/>
                        <a:t>0.1871%</a:t>
                      </a:r>
                      <a:endParaRPr lang="zh-CN" altLang="en-US" sz="1400" dirty="0">
                        <a:latin typeface="微软雅黑" pitchFamily="34" charset="-122"/>
                        <a:ea typeface="微软雅黑" pitchFamily="34" charset="-122"/>
                      </a:endParaRPr>
                    </a:p>
                  </a:txBody>
                  <a:tcPr anchor="ctr" anchorCtr="1">
                    <a:solidFill>
                      <a:schemeClr val="bg1">
                        <a:lumMod val="85000"/>
                      </a:schemeClr>
                    </a:solidFill>
                  </a:tcPr>
                </a:tc>
              </a:tr>
            </a:tbl>
          </a:graphicData>
        </a:graphic>
      </p:graphicFrame>
      <p:sp>
        <p:nvSpPr>
          <p:cNvPr id="134" name="TextBox 133"/>
          <p:cNvSpPr txBox="1"/>
          <p:nvPr/>
        </p:nvSpPr>
        <p:spPr>
          <a:xfrm>
            <a:off x="2285984" y="6000768"/>
            <a:ext cx="4071966" cy="261610"/>
          </a:xfrm>
          <a:prstGeom prst="rect">
            <a:avLst/>
          </a:prstGeom>
          <a:noFill/>
        </p:spPr>
        <p:txBody>
          <a:bodyPr wrap="square" rtlCol="0">
            <a:spAutoFit/>
          </a:bodyPr>
          <a:lstStyle/>
          <a:p>
            <a:r>
              <a:rPr lang="zh-CN" altLang="en-US" sz="1100" dirty="0" smtClean="0">
                <a:solidFill>
                  <a:schemeClr val="bg1">
                    <a:lumMod val="50000"/>
                  </a:schemeClr>
                </a:solidFill>
                <a:latin typeface="微软雅黑" pitchFamily="34" charset="-122"/>
                <a:ea typeface="微软雅黑" pitchFamily="34" charset="-122"/>
              </a:rPr>
              <a:t>备注：以上为</a:t>
            </a:r>
            <a:r>
              <a:rPr lang="en-US" altLang="zh-CN" sz="1100" dirty="0" smtClean="0">
                <a:solidFill>
                  <a:schemeClr val="bg1">
                    <a:lumMod val="50000"/>
                  </a:schemeClr>
                </a:solidFill>
                <a:latin typeface="微软雅黑" pitchFamily="34" charset="-122"/>
                <a:ea typeface="微软雅黑" pitchFamily="34" charset="-122"/>
              </a:rPr>
              <a:t>2012</a:t>
            </a:r>
            <a:r>
              <a:rPr lang="zh-CN" altLang="en-US" sz="1100" dirty="0" smtClean="0">
                <a:solidFill>
                  <a:schemeClr val="bg1">
                    <a:lumMod val="50000"/>
                  </a:schemeClr>
                </a:solidFill>
                <a:latin typeface="微软雅黑" pitchFamily="34" charset="-122"/>
                <a:ea typeface="微软雅黑" pitchFamily="34" charset="-122"/>
              </a:rPr>
              <a:t>年</a:t>
            </a:r>
            <a:r>
              <a:rPr lang="en-US" altLang="zh-CN" sz="1100" dirty="0" smtClean="0">
                <a:solidFill>
                  <a:schemeClr val="bg1">
                    <a:lumMod val="50000"/>
                  </a:schemeClr>
                </a:solidFill>
                <a:latin typeface="微软雅黑" pitchFamily="34" charset="-122"/>
                <a:ea typeface="微软雅黑" pitchFamily="34" charset="-122"/>
              </a:rPr>
              <a:t>4</a:t>
            </a:r>
            <a:r>
              <a:rPr lang="zh-CN" altLang="en-US" sz="1100" dirty="0" smtClean="0">
                <a:solidFill>
                  <a:schemeClr val="bg1">
                    <a:lumMod val="50000"/>
                  </a:schemeClr>
                </a:solidFill>
                <a:latin typeface="微软雅黑" pitchFamily="34" charset="-122"/>
                <a:ea typeface="微软雅黑" pitchFamily="34" charset="-122"/>
              </a:rPr>
              <a:t>月</a:t>
            </a:r>
            <a:r>
              <a:rPr lang="en-US" altLang="zh-CN" sz="1100" dirty="0" smtClean="0">
                <a:solidFill>
                  <a:schemeClr val="bg1">
                    <a:lumMod val="50000"/>
                  </a:schemeClr>
                </a:solidFill>
                <a:latin typeface="微软雅黑" pitchFamily="34" charset="-122"/>
                <a:ea typeface="微软雅黑" pitchFamily="34" charset="-122"/>
              </a:rPr>
              <a:t>20</a:t>
            </a:r>
            <a:r>
              <a:rPr lang="zh-CN" altLang="en-US" sz="1100" dirty="0" smtClean="0">
                <a:solidFill>
                  <a:schemeClr val="bg1">
                    <a:lumMod val="50000"/>
                  </a:schemeClr>
                </a:solidFill>
                <a:latin typeface="微软雅黑" pitchFamily="34" charset="-122"/>
                <a:ea typeface="微软雅黑" pitchFamily="34" charset="-122"/>
              </a:rPr>
              <a:t>日</a:t>
            </a:r>
            <a:r>
              <a:rPr lang="en-US" altLang="zh-CN" sz="1100" dirty="0" smtClean="0">
                <a:solidFill>
                  <a:schemeClr val="bg1">
                    <a:lumMod val="50000"/>
                  </a:schemeClr>
                </a:solidFill>
                <a:latin typeface="微软雅黑" pitchFamily="34" charset="-122"/>
                <a:ea typeface="微软雅黑" pitchFamily="34" charset="-122"/>
              </a:rPr>
              <a:t>—2012</a:t>
            </a:r>
            <a:r>
              <a:rPr lang="zh-CN" altLang="en-US" sz="1100" dirty="0" smtClean="0">
                <a:solidFill>
                  <a:schemeClr val="bg1">
                    <a:lumMod val="50000"/>
                  </a:schemeClr>
                </a:solidFill>
                <a:latin typeface="微软雅黑" pitchFamily="34" charset="-122"/>
                <a:ea typeface="微软雅黑" pitchFamily="34" charset="-122"/>
              </a:rPr>
              <a:t>年</a:t>
            </a:r>
            <a:r>
              <a:rPr lang="en-US" altLang="zh-CN" sz="1100" dirty="0" smtClean="0">
                <a:solidFill>
                  <a:schemeClr val="bg1">
                    <a:lumMod val="50000"/>
                  </a:schemeClr>
                </a:solidFill>
                <a:latin typeface="微软雅黑" pitchFamily="34" charset="-122"/>
                <a:ea typeface="微软雅黑" pitchFamily="34" charset="-122"/>
              </a:rPr>
              <a:t>5</a:t>
            </a:r>
            <a:r>
              <a:rPr lang="zh-CN" altLang="en-US" sz="1100" dirty="0" smtClean="0">
                <a:solidFill>
                  <a:schemeClr val="bg1">
                    <a:lumMod val="50000"/>
                  </a:schemeClr>
                </a:solidFill>
                <a:latin typeface="微软雅黑" pitchFamily="34" charset="-122"/>
                <a:ea typeface="微软雅黑" pitchFamily="34" charset="-122"/>
              </a:rPr>
              <a:t>月</a:t>
            </a:r>
            <a:r>
              <a:rPr lang="en-US" altLang="zh-CN" sz="1100" dirty="0" smtClean="0">
                <a:solidFill>
                  <a:schemeClr val="bg1">
                    <a:lumMod val="50000"/>
                  </a:schemeClr>
                </a:solidFill>
                <a:latin typeface="微软雅黑" pitchFamily="34" charset="-122"/>
                <a:ea typeface="微软雅黑" pitchFamily="34" charset="-122"/>
              </a:rPr>
              <a:t>20</a:t>
            </a:r>
            <a:r>
              <a:rPr lang="zh-CN" altLang="en-US" sz="1100" dirty="0" smtClean="0">
                <a:solidFill>
                  <a:schemeClr val="bg1">
                    <a:lumMod val="50000"/>
                  </a:schemeClr>
                </a:solidFill>
                <a:latin typeface="微软雅黑" pitchFamily="34" charset="-122"/>
                <a:ea typeface="微软雅黑" pitchFamily="34" charset="-122"/>
              </a:rPr>
              <a:t>日统计数据                                                               </a:t>
            </a:r>
            <a:endParaRPr lang="zh-CN" altLang="en-US" sz="1100" dirty="0">
              <a:solidFill>
                <a:schemeClr val="bg1">
                  <a:lumMod val="50000"/>
                </a:schemeClr>
              </a:solidFill>
              <a:latin typeface="微软雅黑" pitchFamily="34" charset="-122"/>
              <a:ea typeface="微软雅黑" pitchFamily="34" charset="-122"/>
            </a:endParaRPr>
          </a:p>
        </p:txBody>
      </p:sp>
      <p:sp>
        <p:nvSpPr>
          <p:cNvPr id="135" name="TextBox 134"/>
          <p:cNvSpPr txBox="1"/>
          <p:nvPr/>
        </p:nvSpPr>
        <p:spPr>
          <a:xfrm>
            <a:off x="4214810" y="3071810"/>
            <a:ext cx="2643206" cy="276999"/>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图</a:t>
            </a: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：中广网广告页面数据抽样调查</a:t>
            </a:r>
            <a:endParaRPr lang="zh-CN" altLang="en-US" sz="1200" dirty="0">
              <a:latin typeface="微软雅黑" pitchFamily="34" charset="-122"/>
              <a:ea typeface="微软雅黑" pitchFamily="34" charset="-122"/>
            </a:endParaRPr>
          </a:p>
        </p:txBody>
      </p:sp>
      <p:sp>
        <p:nvSpPr>
          <p:cNvPr id="145" name="TextBox 144"/>
          <p:cNvSpPr txBox="1"/>
          <p:nvPr/>
        </p:nvSpPr>
        <p:spPr>
          <a:xfrm>
            <a:off x="428596" y="428604"/>
            <a:ext cx="435771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广告价值数据分析报告</a:t>
            </a:r>
            <a:endParaRPr lang="zh-CN" altLang="en-US" sz="2400" b="1" dirty="0">
              <a:latin typeface="微软雅黑" pitchFamily="34" charset="-122"/>
              <a:ea typeface="微软雅黑" pitchFamily="34" charset="-122"/>
            </a:endParaRPr>
          </a:p>
        </p:txBody>
      </p:sp>
    </p:spTree>
    <p:extLst>
      <p:ext uri="{BB962C8B-B14F-4D97-AF65-F5344CB8AC3E}">
        <p14:creationId xmlns="" xmlns:p14="http://schemas.microsoft.com/office/powerpoint/2010/main" val="21082119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13.jpg"/>
          <p:cNvPicPr>
            <a:picLocks noChangeAspect="1" noChangeArrowheads="1"/>
          </p:cNvPicPr>
          <p:nvPr/>
        </p:nvPicPr>
        <p:blipFill>
          <a:blip r:embed="rId2" cstate="print"/>
          <a:srcRect/>
          <a:stretch>
            <a:fillRect/>
          </a:stretch>
        </p:blipFill>
        <p:spPr bwMode="auto">
          <a:xfrm>
            <a:off x="4405327" y="1995490"/>
            <a:ext cx="2238375" cy="1790700"/>
          </a:xfrm>
          <a:prstGeom prst="rect">
            <a:avLst/>
          </a:prstGeom>
          <a:ln>
            <a:noFill/>
          </a:ln>
          <a:effectLst>
            <a:outerShdw blurRad="292100" dist="139700" dir="2700000" algn="tl" rotWithShape="0">
              <a:srgbClr val="333333">
                <a:alpha val="65000"/>
              </a:srgbClr>
            </a:outerShdw>
          </a:effectLst>
        </p:spPr>
      </p:pic>
      <p:pic>
        <p:nvPicPr>
          <p:cNvPr id="8" name="Picture 3" descr="C:\Documents and Settings\Administrator\桌面\14.jpg"/>
          <p:cNvPicPr>
            <a:picLocks noChangeAspect="1" noChangeArrowheads="1"/>
          </p:cNvPicPr>
          <p:nvPr/>
        </p:nvPicPr>
        <p:blipFill>
          <a:blip r:embed="rId3" cstate="print"/>
          <a:srcRect/>
          <a:stretch>
            <a:fillRect/>
          </a:stretch>
        </p:blipFill>
        <p:spPr bwMode="auto">
          <a:xfrm>
            <a:off x="4429124" y="4786322"/>
            <a:ext cx="1500198" cy="714380"/>
          </a:xfrm>
          <a:prstGeom prst="rect">
            <a:avLst/>
          </a:prstGeom>
          <a:ln>
            <a:noFill/>
          </a:ln>
          <a:effectLst>
            <a:outerShdw blurRad="292100" dist="139700" dir="2700000" algn="tl" rotWithShape="0">
              <a:srgbClr val="333333">
                <a:alpha val="65000"/>
              </a:srgbClr>
            </a:outerShdw>
          </a:effectLst>
        </p:spPr>
      </p:pic>
      <p:pic>
        <p:nvPicPr>
          <p:cNvPr id="9" name="Picture 4" descr="C:\Documents and Settings\Administrator\桌面\15.jpg"/>
          <p:cNvPicPr>
            <a:picLocks noChangeAspect="1" noChangeArrowheads="1"/>
          </p:cNvPicPr>
          <p:nvPr/>
        </p:nvPicPr>
        <p:blipFill>
          <a:blip r:embed="rId4" cstate="print"/>
          <a:srcRect/>
          <a:stretch>
            <a:fillRect/>
          </a:stretch>
        </p:blipFill>
        <p:spPr bwMode="auto">
          <a:xfrm>
            <a:off x="604822" y="4214818"/>
            <a:ext cx="1752600" cy="857256"/>
          </a:xfrm>
          <a:prstGeom prst="rect">
            <a:avLst/>
          </a:prstGeom>
          <a:ln>
            <a:noFill/>
          </a:ln>
          <a:effectLst>
            <a:outerShdw blurRad="292100" dist="139700" dir="2700000" algn="tl" rotWithShape="0">
              <a:srgbClr val="333333">
                <a:alpha val="65000"/>
              </a:srgbClr>
            </a:outerShdw>
          </a:effectLst>
        </p:spPr>
      </p:pic>
      <p:pic>
        <p:nvPicPr>
          <p:cNvPr id="10" name="Picture 5" descr="C:\Documents and Settings\Administrator\桌面\16.jpg"/>
          <p:cNvPicPr>
            <a:picLocks noChangeAspect="1" noChangeArrowheads="1"/>
          </p:cNvPicPr>
          <p:nvPr/>
        </p:nvPicPr>
        <p:blipFill>
          <a:blip r:embed="rId5" cstate="print"/>
          <a:srcRect/>
          <a:stretch>
            <a:fillRect/>
          </a:stretch>
        </p:blipFill>
        <p:spPr bwMode="auto">
          <a:xfrm>
            <a:off x="6719913" y="2324097"/>
            <a:ext cx="1495425" cy="676275"/>
          </a:xfrm>
          <a:prstGeom prst="rect">
            <a:avLst/>
          </a:prstGeom>
          <a:ln>
            <a:noFill/>
          </a:ln>
          <a:effectLst>
            <a:outerShdw blurRad="292100" dist="139700" dir="2700000" algn="tl" rotWithShape="0">
              <a:srgbClr val="333333">
                <a:alpha val="65000"/>
              </a:srgbClr>
            </a:outerShdw>
          </a:effectLst>
        </p:spPr>
      </p:pic>
      <p:pic>
        <p:nvPicPr>
          <p:cNvPr id="11" name="Picture 6" descr="C:\Documents and Settings\Administrator\桌面\17.jpg"/>
          <p:cNvPicPr>
            <a:picLocks noChangeAspect="1" noChangeArrowheads="1"/>
          </p:cNvPicPr>
          <p:nvPr/>
        </p:nvPicPr>
        <p:blipFill>
          <a:blip r:embed="rId6" cstate="print"/>
          <a:srcRect/>
          <a:stretch>
            <a:fillRect/>
          </a:stretch>
        </p:blipFill>
        <p:spPr bwMode="auto">
          <a:xfrm>
            <a:off x="357158" y="3429000"/>
            <a:ext cx="2000264" cy="714380"/>
          </a:xfrm>
          <a:prstGeom prst="rect">
            <a:avLst/>
          </a:prstGeom>
          <a:ln>
            <a:noFill/>
          </a:ln>
          <a:effectLst>
            <a:outerShdw blurRad="292100" dist="139700" dir="2700000" algn="tl" rotWithShape="0">
              <a:srgbClr val="333333">
                <a:alpha val="65000"/>
              </a:srgbClr>
            </a:outerShdw>
          </a:effectLst>
        </p:spPr>
      </p:pic>
      <p:pic>
        <p:nvPicPr>
          <p:cNvPr id="12" name="Picture 7" descr="C:\Documents and Settings\Administrator\桌面\5.jpg"/>
          <p:cNvPicPr>
            <a:picLocks noChangeAspect="1" noChangeArrowheads="1"/>
          </p:cNvPicPr>
          <p:nvPr/>
        </p:nvPicPr>
        <p:blipFill>
          <a:blip r:embed="rId7" cstate="print"/>
          <a:srcRect/>
          <a:stretch>
            <a:fillRect/>
          </a:stretch>
        </p:blipFill>
        <p:spPr bwMode="auto">
          <a:xfrm>
            <a:off x="2214546" y="1571612"/>
            <a:ext cx="2143140" cy="857256"/>
          </a:xfrm>
          <a:prstGeom prst="rect">
            <a:avLst/>
          </a:prstGeom>
          <a:ln>
            <a:noFill/>
          </a:ln>
          <a:effectLst>
            <a:outerShdw blurRad="292100" dist="139700" dir="2700000" algn="tl" rotWithShape="0">
              <a:srgbClr val="333333">
                <a:alpha val="65000"/>
              </a:srgbClr>
            </a:outerShdw>
          </a:effectLst>
        </p:spPr>
      </p:pic>
      <p:pic>
        <p:nvPicPr>
          <p:cNvPr id="13" name="Picture 10" descr="C:\Documents and Settings\Administrator\桌面\8.jpg"/>
          <p:cNvPicPr>
            <a:picLocks noChangeAspect="1" noChangeArrowheads="1"/>
          </p:cNvPicPr>
          <p:nvPr/>
        </p:nvPicPr>
        <p:blipFill>
          <a:blip r:embed="rId8" cstate="print"/>
          <a:srcRect/>
          <a:stretch>
            <a:fillRect/>
          </a:stretch>
        </p:blipFill>
        <p:spPr bwMode="auto">
          <a:xfrm>
            <a:off x="4429124" y="3857628"/>
            <a:ext cx="2000264" cy="857256"/>
          </a:xfrm>
          <a:prstGeom prst="rect">
            <a:avLst/>
          </a:prstGeom>
          <a:ln>
            <a:noFill/>
          </a:ln>
          <a:effectLst>
            <a:outerShdw blurRad="292100" dist="139700" dir="2700000" algn="tl" rotWithShape="0">
              <a:srgbClr val="333333">
                <a:alpha val="65000"/>
              </a:srgbClr>
            </a:outerShdw>
          </a:effectLst>
        </p:spPr>
      </p:pic>
      <p:pic>
        <p:nvPicPr>
          <p:cNvPr id="14" name="Picture 11" descr="C:\Documents and Settings\Administrator\桌面\9.jpg"/>
          <p:cNvPicPr>
            <a:picLocks noChangeAspect="1" noChangeArrowheads="1"/>
          </p:cNvPicPr>
          <p:nvPr/>
        </p:nvPicPr>
        <p:blipFill>
          <a:blip r:embed="rId9" cstate="print"/>
          <a:srcRect/>
          <a:stretch>
            <a:fillRect/>
          </a:stretch>
        </p:blipFill>
        <p:spPr bwMode="auto">
          <a:xfrm>
            <a:off x="2393952" y="3429000"/>
            <a:ext cx="1963734" cy="1643074"/>
          </a:xfrm>
          <a:prstGeom prst="rect">
            <a:avLst/>
          </a:prstGeom>
          <a:ln>
            <a:noFill/>
          </a:ln>
          <a:effectLst>
            <a:outerShdw blurRad="292100" dist="139700" dir="2700000" algn="tl" rotWithShape="0">
              <a:srgbClr val="333333">
                <a:alpha val="65000"/>
              </a:srgbClr>
            </a:outerShdw>
          </a:effectLst>
        </p:spPr>
      </p:pic>
      <p:pic>
        <p:nvPicPr>
          <p:cNvPr id="15" name="Picture 12" descr="C:\Documents and Settings\Administrator\桌面\10.jpg"/>
          <p:cNvPicPr>
            <a:picLocks noChangeAspect="1" noChangeArrowheads="1"/>
          </p:cNvPicPr>
          <p:nvPr/>
        </p:nvPicPr>
        <p:blipFill>
          <a:blip r:embed="rId10" cstate="print"/>
          <a:srcRect/>
          <a:stretch>
            <a:fillRect/>
          </a:stretch>
        </p:blipFill>
        <p:spPr bwMode="auto">
          <a:xfrm>
            <a:off x="6000760" y="4786322"/>
            <a:ext cx="2000232" cy="714380"/>
          </a:xfrm>
          <a:prstGeom prst="rect">
            <a:avLst/>
          </a:prstGeom>
          <a:ln>
            <a:noFill/>
          </a:ln>
          <a:effectLst>
            <a:outerShdw blurRad="292100" dist="139700" dir="2700000" algn="tl" rotWithShape="0">
              <a:srgbClr val="333333">
                <a:alpha val="65000"/>
              </a:srgbClr>
            </a:outerShdw>
          </a:effectLst>
        </p:spPr>
      </p:pic>
      <p:pic>
        <p:nvPicPr>
          <p:cNvPr id="16" name="Picture 13" descr="C:\Documents and Settings\Administrator\桌面\11.jpg"/>
          <p:cNvPicPr>
            <a:picLocks noChangeAspect="1" noChangeArrowheads="1"/>
          </p:cNvPicPr>
          <p:nvPr/>
        </p:nvPicPr>
        <p:blipFill>
          <a:blip r:embed="rId11" cstate="print"/>
          <a:srcRect/>
          <a:stretch>
            <a:fillRect/>
          </a:stretch>
        </p:blipFill>
        <p:spPr bwMode="auto">
          <a:xfrm>
            <a:off x="6500827" y="3857628"/>
            <a:ext cx="2000263" cy="857256"/>
          </a:xfrm>
          <a:prstGeom prst="rect">
            <a:avLst/>
          </a:prstGeom>
          <a:ln>
            <a:noFill/>
          </a:ln>
          <a:effectLst>
            <a:outerShdw blurRad="292100" dist="139700" dir="2700000" algn="tl" rotWithShape="0">
              <a:srgbClr val="333333">
                <a:alpha val="65000"/>
              </a:srgbClr>
            </a:outerShdw>
          </a:effectLst>
        </p:spPr>
      </p:pic>
      <p:pic>
        <p:nvPicPr>
          <p:cNvPr id="17" name="Picture 14" descr="C:\Documents and Settings\Administrator\桌面\12.jpg"/>
          <p:cNvPicPr>
            <a:picLocks noChangeAspect="1" noChangeArrowheads="1"/>
          </p:cNvPicPr>
          <p:nvPr/>
        </p:nvPicPr>
        <p:blipFill>
          <a:blip r:embed="rId12" cstate="print"/>
          <a:srcRect/>
          <a:stretch>
            <a:fillRect/>
          </a:stretch>
        </p:blipFill>
        <p:spPr bwMode="auto">
          <a:xfrm>
            <a:off x="6715140" y="3071810"/>
            <a:ext cx="1500198" cy="714380"/>
          </a:xfrm>
          <a:prstGeom prst="rect">
            <a:avLst/>
          </a:prstGeom>
          <a:ln>
            <a:noFill/>
          </a:ln>
          <a:effectLst>
            <a:outerShdw blurRad="292100" dist="139700" dir="2700000" algn="tl" rotWithShape="0">
              <a:srgbClr val="333333">
                <a:alpha val="65000"/>
              </a:srgbClr>
            </a:outerShdw>
          </a:effectLst>
        </p:spPr>
      </p:pic>
      <p:pic>
        <p:nvPicPr>
          <p:cNvPr id="18" name="Picture 8" descr="C:\Documents and Settings\Administrator\桌面\6.jpg"/>
          <p:cNvPicPr>
            <a:picLocks noChangeAspect="1" noChangeArrowheads="1"/>
          </p:cNvPicPr>
          <p:nvPr/>
        </p:nvPicPr>
        <p:blipFill>
          <a:blip r:embed="rId13" cstate="print"/>
          <a:srcRect/>
          <a:stretch>
            <a:fillRect/>
          </a:stretch>
        </p:blipFill>
        <p:spPr bwMode="auto">
          <a:xfrm>
            <a:off x="1285884" y="2500306"/>
            <a:ext cx="3071802" cy="857256"/>
          </a:xfrm>
          <a:prstGeom prst="rect">
            <a:avLst/>
          </a:prstGeom>
          <a:ln>
            <a:noFill/>
          </a:ln>
          <a:effectLst>
            <a:outerShdw blurRad="292100" dist="139700" dir="2700000" algn="tl" rotWithShape="0">
              <a:srgbClr val="333333">
                <a:alpha val="65000"/>
              </a:srgbClr>
            </a:outerShdw>
          </a:effectLst>
        </p:spPr>
      </p:pic>
      <p:pic>
        <p:nvPicPr>
          <p:cNvPr id="19" name="Picture 2" descr="C:\Documents and Settings\Administrator\桌面\111111.jpg"/>
          <p:cNvPicPr>
            <a:picLocks noChangeAspect="1" noChangeArrowheads="1"/>
          </p:cNvPicPr>
          <p:nvPr/>
        </p:nvPicPr>
        <p:blipFill>
          <a:blip r:embed="rId14" cstate="print"/>
          <a:srcRect/>
          <a:stretch>
            <a:fillRect/>
          </a:stretch>
        </p:blipFill>
        <p:spPr bwMode="auto">
          <a:xfrm>
            <a:off x="357190" y="5124410"/>
            <a:ext cx="4000496" cy="876358"/>
          </a:xfrm>
          <a:prstGeom prst="rect">
            <a:avLst/>
          </a:prstGeom>
          <a:ln>
            <a:noFill/>
          </a:ln>
          <a:effectLst>
            <a:outerShdw blurRad="292100" dist="139700" dir="2700000" algn="tl" rotWithShape="0">
              <a:srgbClr val="333333">
                <a:alpha val="65000"/>
              </a:srgbClr>
            </a:outerShdw>
          </a:effectLst>
        </p:spPr>
      </p:pic>
      <p:sp>
        <p:nvSpPr>
          <p:cNvPr id="30" name="TextBox 29"/>
          <p:cNvSpPr txBox="1"/>
          <p:nvPr/>
        </p:nvSpPr>
        <p:spPr>
          <a:xfrm>
            <a:off x="428596" y="428604"/>
            <a:ext cx="435771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部分</a:t>
            </a:r>
            <a:r>
              <a:rPr lang="en-US" altLang="zh-CN" sz="2400" b="1" dirty="0" smtClean="0">
                <a:latin typeface="微软雅黑" pitchFamily="34" charset="-122"/>
                <a:ea typeface="微软雅黑" pitchFamily="34" charset="-122"/>
              </a:rPr>
              <a:t>Logo</a:t>
            </a:r>
            <a:r>
              <a:rPr lang="zh-CN" altLang="en-US" sz="2400" b="1" dirty="0" smtClean="0">
                <a:latin typeface="微软雅黑" pitchFamily="34" charset="-122"/>
                <a:ea typeface="微软雅黑" pitchFamily="34" charset="-122"/>
              </a:rPr>
              <a:t>展示</a:t>
            </a:r>
            <a:endParaRPr lang="zh-CN" altLang="en-US" sz="2400" b="1" dirty="0">
              <a:latin typeface="微软雅黑" pitchFamily="34" charset="-122"/>
              <a:ea typeface="微软雅黑" pitchFamily="34" charset="-122"/>
            </a:endParaRPr>
          </a:p>
        </p:txBody>
      </p:sp>
      <p:pic>
        <p:nvPicPr>
          <p:cNvPr id="67586" name="Picture 2" descr="C:\Documents and Settings\Administrator\桌面\0.jpg"/>
          <p:cNvPicPr>
            <a:picLocks noChangeAspect="1" noChangeArrowheads="1"/>
          </p:cNvPicPr>
          <p:nvPr/>
        </p:nvPicPr>
        <p:blipFill>
          <a:blip r:embed="rId15" cstate="print"/>
          <a:srcRect/>
          <a:stretch>
            <a:fillRect/>
          </a:stretch>
        </p:blipFill>
        <p:spPr bwMode="auto">
          <a:xfrm>
            <a:off x="4429124" y="5572140"/>
            <a:ext cx="1238250" cy="714375"/>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0-#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 presetClass="entr" presetSubtype="2"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1+#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1+#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67586"/>
                                        </p:tgtEl>
                                        <p:attrNameLst>
                                          <p:attrName>style.visibility</p:attrName>
                                        </p:attrNameLst>
                                      </p:cBhvr>
                                      <p:to>
                                        <p:strVal val="visible"/>
                                      </p:to>
                                    </p:set>
                                    <p:anim calcmode="lin" valueType="num">
                                      <p:cBhvr additive="base">
                                        <p:cTn id="60" dur="500" fill="hold"/>
                                        <p:tgtEl>
                                          <p:spTgt spid="67586"/>
                                        </p:tgtEl>
                                        <p:attrNameLst>
                                          <p:attrName>ppt_x</p:attrName>
                                        </p:attrNameLst>
                                      </p:cBhvr>
                                      <p:tavLst>
                                        <p:tav tm="0">
                                          <p:val>
                                            <p:strVal val="1+#ppt_w/2"/>
                                          </p:val>
                                        </p:tav>
                                        <p:tav tm="100000">
                                          <p:val>
                                            <p:strVal val="#ppt_x"/>
                                          </p:val>
                                        </p:tav>
                                      </p:tavLst>
                                    </p:anim>
                                    <p:anim calcmode="lin" valueType="num">
                                      <p:cBhvr additive="base">
                                        <p:cTn id="61"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标注 1"/>
          <p:cNvSpPr>
            <a:spLocks noChangeArrowheads="1"/>
          </p:cNvSpPr>
          <p:nvPr/>
        </p:nvSpPr>
        <p:spPr bwMode="auto">
          <a:xfrm>
            <a:off x="4258195" y="2000239"/>
            <a:ext cx="4100019" cy="642943"/>
          </a:xfrm>
          <a:prstGeom prst="wedgeRectCallout">
            <a:avLst>
              <a:gd name="adj1" fmla="val -67426"/>
              <a:gd name="adj2" fmla="val 55319"/>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chemeClr val="bg1"/>
                </a:solidFill>
                <a:latin typeface="微软雅黑" pitchFamily="34" charset="-122"/>
                <a:ea typeface="微软雅黑" pitchFamily="34" charset="-122"/>
              </a:rPr>
              <a:t>中国广播网介绍</a:t>
            </a:r>
          </a:p>
        </p:txBody>
      </p:sp>
      <p:sp>
        <p:nvSpPr>
          <p:cNvPr id="5124" name="矩形标注 2"/>
          <p:cNvSpPr>
            <a:spLocks noChangeArrowheads="1"/>
          </p:cNvSpPr>
          <p:nvPr/>
        </p:nvSpPr>
        <p:spPr bwMode="auto">
          <a:xfrm>
            <a:off x="4286248" y="2928935"/>
            <a:ext cx="4071966" cy="642942"/>
          </a:xfrm>
          <a:prstGeom prst="wedgeRectCallout">
            <a:avLst>
              <a:gd name="adj1" fmla="val -59528"/>
              <a:gd name="adj2" fmla="val 14255"/>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prstClr val="white"/>
                </a:solidFill>
                <a:latin typeface="微软雅黑" pitchFamily="34" charset="-122"/>
                <a:ea typeface="微软雅黑" pitchFamily="34" charset="-122"/>
              </a:rPr>
              <a:t>广告服务全面启动</a:t>
            </a:r>
          </a:p>
        </p:txBody>
      </p:sp>
      <p:sp>
        <p:nvSpPr>
          <p:cNvPr id="11" name="矩形标注 3"/>
          <p:cNvSpPr>
            <a:spLocks noChangeArrowheads="1"/>
          </p:cNvSpPr>
          <p:nvPr/>
        </p:nvSpPr>
        <p:spPr bwMode="auto">
          <a:xfrm>
            <a:off x="4286248" y="3929066"/>
            <a:ext cx="4071966" cy="642941"/>
          </a:xfrm>
          <a:prstGeom prst="wedgeRectCallout">
            <a:avLst>
              <a:gd name="adj1" fmla="val -67426"/>
              <a:gd name="adj2" fmla="val -47343"/>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rgbClr val="FF0000"/>
                </a:solidFill>
                <a:latin typeface="微软雅黑" pitchFamily="34" charset="-122"/>
                <a:ea typeface="微软雅黑" pitchFamily="34" charset="-122"/>
              </a:rPr>
              <a:t>广告产品及价格展示</a:t>
            </a:r>
          </a:p>
        </p:txBody>
      </p:sp>
      <p:sp>
        <p:nvSpPr>
          <p:cNvPr id="9" name="矩形 8"/>
          <p:cNvSpPr/>
          <p:nvPr/>
        </p:nvSpPr>
        <p:spPr>
          <a:xfrm>
            <a:off x="465834" y="428604"/>
            <a:ext cx="3106034" cy="584775"/>
          </a:xfrm>
          <a:prstGeom prst="rect">
            <a:avLst/>
          </a:prstGeom>
        </p:spPr>
        <p:txBody>
          <a:bodyPr wrap="square">
            <a:spAutoFit/>
          </a:bodyPr>
          <a:lstStyle/>
          <a:p>
            <a:r>
              <a:rPr lang="zh-CN" altLang="en-US" sz="3200" b="1" dirty="0" smtClean="0">
                <a:latin typeface="微软雅黑" pitchFamily="34" charset="-122"/>
                <a:ea typeface="微软雅黑" pitchFamily="34" charset="-122"/>
              </a:rPr>
              <a:t>目    录</a:t>
            </a:r>
            <a:endParaRPr lang="en-US" altLang="zh-CN" sz="3200" b="1" dirty="0">
              <a:latin typeface="微软雅黑" pitchFamily="34" charset="-122"/>
              <a:ea typeface="微软雅黑" pitchFamily="34" charset="-122"/>
            </a:endParaRPr>
          </a:p>
        </p:txBody>
      </p:sp>
      <p:sp>
        <p:nvSpPr>
          <p:cNvPr id="12" name="矩形标注 3"/>
          <p:cNvSpPr>
            <a:spLocks noChangeArrowheads="1"/>
          </p:cNvSpPr>
          <p:nvPr/>
        </p:nvSpPr>
        <p:spPr bwMode="auto">
          <a:xfrm>
            <a:off x="4286248" y="4929198"/>
            <a:ext cx="4071966" cy="785818"/>
          </a:xfrm>
          <a:prstGeom prst="wedgeRectCallout">
            <a:avLst>
              <a:gd name="adj1" fmla="val -67903"/>
              <a:gd name="adj2" fmla="val -65881"/>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zh-CN" altLang="en-US" sz="3200" b="1" baseline="-25000" dirty="0" smtClean="0">
                <a:solidFill>
                  <a:prstClr val="white"/>
                </a:solidFill>
                <a:latin typeface="微软雅黑" pitchFamily="34" charset="-122"/>
                <a:ea typeface="微软雅黑" pitchFamily="34" charset="-122"/>
              </a:rPr>
              <a:t>附件：网络广告市场规模新媒体其他业务概况简介</a:t>
            </a:r>
          </a:p>
        </p:txBody>
      </p:sp>
      <p:pic>
        <p:nvPicPr>
          <p:cNvPr id="10" name="Picture 2"/>
          <p:cNvPicPr>
            <a:picLocks noChangeAspect="1" noChangeArrowheads="1"/>
          </p:cNvPicPr>
          <p:nvPr/>
        </p:nvPicPr>
        <p:blipFill>
          <a:blip r:embed="rId2" cstate="print"/>
          <a:srcRect/>
          <a:stretch>
            <a:fillRect/>
          </a:stretch>
        </p:blipFill>
        <p:spPr bwMode="auto">
          <a:xfrm>
            <a:off x="539552" y="3164197"/>
            <a:ext cx="3456384" cy="1344923"/>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 xmlns:p14="http://schemas.microsoft.com/office/powerpoint/2010/main" val="2442659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5123"/>
                                        </p:tgtEl>
                                      </p:cBhvr>
                                    </p:animEffect>
                                    <p:set>
                                      <p:cBhvr>
                                        <p:cTn id="7" dur="1" fill="hold">
                                          <p:stCondLst>
                                            <p:cond delay="499"/>
                                          </p:stCondLst>
                                        </p:cTn>
                                        <p:tgtEl>
                                          <p:spTgt spid="5123"/>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5124"/>
                                        </p:tgtEl>
                                      </p:cBhvr>
                                    </p:animEffect>
                                    <p:set>
                                      <p:cBhvr>
                                        <p:cTn id="10" dur="1" fill="hold">
                                          <p:stCondLst>
                                            <p:cond delay="499"/>
                                          </p:stCondLst>
                                        </p:cTn>
                                        <p:tgtEl>
                                          <p:spTgt spid="5124"/>
                                        </p:tgtEl>
                                        <p:attrNameLst>
                                          <p:attrName>style.visibility</p:attrName>
                                        </p:attrNameLst>
                                      </p:cBhvr>
                                      <p:to>
                                        <p:strVal val="hidden"/>
                                      </p:to>
                                    </p:set>
                                  </p:childTnLst>
                                </p:cTn>
                              </p:par>
                              <p:par>
                                <p:cTn id="11" presetID="3" presetClass="exit" presetSubtype="10" fill="hold" nodeType="withEffect">
                                  <p:stCondLst>
                                    <p:cond delay="0"/>
                                  </p:stCondLst>
                                  <p:childTnLst>
                                    <p:animEffect transition="out" filter="blinds(horizontal)">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图片 2" descr="autumnleaf6.png"/>
          <p:cNvPicPr>
            <a:picLocks noChangeAspect="1" noChangeArrowheads="1"/>
          </p:cNvPicPr>
          <p:nvPr/>
        </p:nvPicPr>
        <p:blipFill>
          <a:blip r:embed="rId2" cstate="print"/>
          <a:srcRect/>
          <a:stretch>
            <a:fillRect/>
          </a:stretch>
        </p:blipFill>
        <p:spPr bwMode="auto">
          <a:xfrm rot="16200000">
            <a:off x="601635" y="1255697"/>
            <a:ext cx="2116137" cy="2176463"/>
          </a:xfrm>
          <a:prstGeom prst="rect">
            <a:avLst/>
          </a:prstGeom>
          <a:noFill/>
          <a:ln w="9525">
            <a:noFill/>
            <a:miter lim="800000"/>
            <a:headEnd/>
            <a:tailEnd/>
          </a:ln>
          <a:effectLst>
            <a:reflection blurRad="6350" stA="50000" endA="295" endPos="92000" dist="101600" dir="5400000" sy="-100000" algn="bl" rotWithShape="0"/>
          </a:effectLst>
        </p:spPr>
      </p:pic>
      <p:pic>
        <p:nvPicPr>
          <p:cNvPr id="5129" name="图片 8" descr="autumnleaf4.png"/>
          <p:cNvPicPr>
            <a:picLocks noChangeAspect="1" noChangeArrowheads="1"/>
          </p:cNvPicPr>
          <p:nvPr/>
        </p:nvPicPr>
        <p:blipFill>
          <a:blip r:embed="rId3" cstate="print"/>
          <a:srcRect/>
          <a:stretch>
            <a:fillRect/>
          </a:stretch>
        </p:blipFill>
        <p:spPr bwMode="auto">
          <a:xfrm>
            <a:off x="6572264" y="4071942"/>
            <a:ext cx="1428760" cy="1521492"/>
          </a:xfrm>
          <a:prstGeom prst="rect">
            <a:avLst/>
          </a:prstGeom>
          <a:noFill/>
          <a:ln w="9525">
            <a:noFill/>
            <a:miter lim="800000"/>
            <a:headEnd/>
            <a:tailEnd/>
          </a:ln>
          <a:effectLst>
            <a:reflection blurRad="6350" stA="50000" endA="295" endPos="92000" dist="101600" dir="5400000" sy="-100000" algn="bl" rotWithShape="0"/>
          </a:effectLst>
        </p:spPr>
      </p:pic>
      <p:sp>
        <p:nvSpPr>
          <p:cNvPr id="12" name="TextBox 11"/>
          <p:cNvSpPr txBox="1"/>
          <p:nvPr/>
        </p:nvSpPr>
        <p:spPr>
          <a:xfrm>
            <a:off x="2857488" y="1714488"/>
            <a:ext cx="5143536" cy="4154984"/>
          </a:xfrm>
          <a:prstGeom prst="rect">
            <a:avLst/>
          </a:prstGeom>
          <a:noFill/>
          <a:effectLst/>
        </p:spPr>
        <p:txBody>
          <a:bodyPr wrap="square" rtlCol="0">
            <a:spAutoFit/>
          </a:bodyPr>
          <a:lstStyle/>
          <a:p>
            <a:pPr>
              <a:buFont typeface="Wingdings" pitchFamily="2" charset="2"/>
              <a:buChar char="Ø"/>
            </a:pPr>
            <a:r>
              <a:rPr lang="zh-CN" altLang="en-US" sz="2400" dirty="0" smtClean="0">
                <a:latin typeface="微软雅黑" pitchFamily="34" charset="-122"/>
                <a:ea typeface="微软雅黑" pitchFamily="34" charset="-122"/>
              </a:rPr>
              <a:t>网络硬广</a:t>
            </a:r>
            <a:endParaRPr lang="en-US" altLang="zh-CN" sz="2400" dirty="0" smtClean="0">
              <a:latin typeface="微软雅黑" pitchFamily="34" charset="-122"/>
              <a:ea typeface="微软雅黑" pitchFamily="34" charset="-122"/>
            </a:endParaRPr>
          </a:p>
          <a:p>
            <a:pPr>
              <a:buFont typeface="Wingdings" pitchFamily="2" charset="2"/>
              <a:buChar char="Ø"/>
            </a:pPr>
            <a:endParaRPr lang="en-US" altLang="zh-CN" sz="2400" dirty="0" smtClean="0">
              <a:latin typeface="微软雅黑" pitchFamily="34" charset="-122"/>
              <a:ea typeface="微软雅黑" pitchFamily="34" charset="-122"/>
            </a:endParaRPr>
          </a:p>
          <a:p>
            <a:pPr>
              <a:buFont typeface="Wingdings" pitchFamily="2" charset="2"/>
              <a:buChar char="Ø"/>
            </a:pPr>
            <a:r>
              <a:rPr lang="zh-CN" altLang="en-US" sz="2400" dirty="0" smtClean="0">
                <a:latin typeface="微软雅黑" pitchFamily="34" charset="-122"/>
                <a:ea typeface="微软雅黑" pitchFamily="34" charset="-122"/>
              </a:rPr>
              <a:t>专题制作宣传</a:t>
            </a:r>
            <a:endParaRPr lang="en-US" altLang="zh-CN" sz="2400" dirty="0" smtClean="0">
              <a:latin typeface="微软雅黑" pitchFamily="34" charset="-122"/>
              <a:ea typeface="微软雅黑" pitchFamily="34" charset="-122"/>
            </a:endParaRPr>
          </a:p>
          <a:p>
            <a:pPr>
              <a:buFont typeface="Wingdings" pitchFamily="2" charset="2"/>
              <a:buChar char="Ø"/>
            </a:pPr>
            <a:endParaRPr lang="en-US" altLang="zh-CN" sz="2400" dirty="0" smtClean="0">
              <a:latin typeface="微软雅黑" pitchFamily="34" charset="-122"/>
              <a:ea typeface="微软雅黑" pitchFamily="34" charset="-122"/>
            </a:endParaRPr>
          </a:p>
          <a:p>
            <a:pPr>
              <a:buFont typeface="Wingdings" pitchFamily="2" charset="2"/>
              <a:buChar char="Ø"/>
            </a:pPr>
            <a:r>
              <a:rPr lang="zh-CN" altLang="en-US" sz="2400" dirty="0" smtClean="0">
                <a:latin typeface="微软雅黑" pitchFamily="34" charset="-122"/>
                <a:ea typeface="微软雅黑" pitchFamily="34" charset="-122"/>
              </a:rPr>
              <a:t>线上、线下活动推广</a:t>
            </a:r>
            <a:endParaRPr lang="en-US" altLang="zh-CN" sz="2400" dirty="0" smtClean="0">
              <a:latin typeface="微软雅黑" pitchFamily="34" charset="-122"/>
              <a:ea typeface="微软雅黑" pitchFamily="34" charset="-122"/>
            </a:endParaRPr>
          </a:p>
          <a:p>
            <a:pPr>
              <a:buFont typeface="Wingdings" pitchFamily="2" charset="2"/>
              <a:buChar char="Ø"/>
            </a:pPr>
            <a:endParaRPr lang="en-US" altLang="zh-CN" sz="2400" dirty="0" smtClean="0">
              <a:latin typeface="微软雅黑" pitchFamily="34" charset="-122"/>
              <a:ea typeface="微软雅黑" pitchFamily="34" charset="-122"/>
            </a:endParaRPr>
          </a:p>
          <a:p>
            <a:pPr>
              <a:buFont typeface="Wingdings" pitchFamily="2" charset="2"/>
              <a:buChar char="Ø"/>
            </a:pPr>
            <a:r>
              <a:rPr lang="zh-CN" altLang="en-US" sz="2400" dirty="0" smtClean="0">
                <a:latin typeface="微软雅黑" pitchFamily="34" charset="-122"/>
                <a:ea typeface="微软雅黑" pitchFamily="34" charset="-122"/>
              </a:rPr>
              <a:t>活动现场视频直播</a:t>
            </a:r>
            <a:endParaRPr lang="en-US" altLang="zh-CN" sz="2400" dirty="0" smtClean="0">
              <a:latin typeface="微软雅黑" pitchFamily="34" charset="-122"/>
              <a:ea typeface="微软雅黑" pitchFamily="34" charset="-122"/>
            </a:endParaRPr>
          </a:p>
          <a:p>
            <a:pPr>
              <a:buFont typeface="Wingdings" pitchFamily="2" charset="2"/>
              <a:buChar char="Ø"/>
            </a:pPr>
            <a:endParaRPr lang="en-US" altLang="zh-CN" sz="2400" dirty="0" smtClean="0">
              <a:latin typeface="微软雅黑" pitchFamily="34" charset="-122"/>
              <a:ea typeface="微软雅黑" pitchFamily="34" charset="-122"/>
            </a:endParaRPr>
          </a:p>
          <a:p>
            <a:pPr>
              <a:buFont typeface="Wingdings" pitchFamily="2" charset="2"/>
              <a:buChar char="Ø"/>
            </a:pPr>
            <a:r>
              <a:rPr lang="zh-CN" altLang="en-US" sz="2400" dirty="0" smtClean="0">
                <a:latin typeface="微软雅黑" pitchFamily="34" charset="-122"/>
                <a:ea typeface="微软雅黑" pitchFamily="34" charset="-122"/>
              </a:rPr>
              <a:t>事件营销策划</a:t>
            </a:r>
            <a:endParaRPr lang="en-US" altLang="zh-CN" sz="2400" dirty="0" smtClean="0">
              <a:latin typeface="微软雅黑" pitchFamily="34" charset="-122"/>
              <a:ea typeface="微软雅黑" pitchFamily="34" charset="-122"/>
            </a:endParaRPr>
          </a:p>
          <a:p>
            <a:endParaRPr lang="en-US" altLang="zh-CN" sz="2400" dirty="0" smtClean="0">
              <a:latin typeface="微软雅黑" pitchFamily="34" charset="-122"/>
              <a:ea typeface="微软雅黑" pitchFamily="34" charset="-122"/>
            </a:endParaRPr>
          </a:p>
          <a:p>
            <a:pPr>
              <a:buFont typeface="Wingdings" pitchFamily="2" charset="2"/>
              <a:buChar char="Ø"/>
            </a:pPr>
            <a:r>
              <a:rPr lang="zh-CN" altLang="en-US" sz="2400" dirty="0" smtClean="0">
                <a:latin typeface="微软雅黑" pitchFamily="34" charset="-122"/>
                <a:ea typeface="微软雅黑" pitchFamily="34" charset="-122"/>
              </a:rPr>
              <a:t>增值服务</a:t>
            </a:r>
            <a:endParaRPr lang="zh-CN" altLang="en-US" sz="2400" dirty="0">
              <a:latin typeface="微软雅黑" pitchFamily="34" charset="-122"/>
              <a:ea typeface="微软雅黑" pitchFamily="34" charset="-122"/>
            </a:endParaRPr>
          </a:p>
        </p:txBody>
      </p:sp>
      <p:sp>
        <p:nvSpPr>
          <p:cNvPr id="5" name="TextBox 4"/>
          <p:cNvSpPr txBox="1"/>
          <p:nvPr/>
        </p:nvSpPr>
        <p:spPr>
          <a:xfrm>
            <a:off x="642910" y="428604"/>
            <a:ext cx="5357850" cy="461665"/>
          </a:xfrm>
          <a:prstGeom prst="rect">
            <a:avLst/>
          </a:prstGeom>
          <a:noFill/>
        </p:spPr>
        <p:txBody>
          <a:bodyPr wrap="square" rtlCol="0">
            <a:spAutoFit/>
          </a:bodyPr>
          <a:lstStyle/>
          <a:p>
            <a:r>
              <a:rPr lang="zh-CN" altLang="en-US" sz="2400" b="1" dirty="0" smtClean="0">
                <a:effectLst/>
                <a:latin typeface="微软雅黑" pitchFamily="34" charset="-122"/>
                <a:ea typeface="微软雅黑" pitchFamily="34" charset="-122"/>
              </a:rPr>
              <a:t>中国广播网广告</a:t>
            </a:r>
            <a:r>
              <a:rPr lang="zh-CN" altLang="en-US" sz="2400" b="1" dirty="0" smtClean="0">
                <a:latin typeface="微软雅黑" pitchFamily="34" charset="-122"/>
                <a:ea typeface="微软雅黑" pitchFamily="34" charset="-122"/>
              </a:rPr>
              <a:t>产品</a:t>
            </a:r>
            <a:endParaRPr lang="zh-CN" altLang="en-US" sz="2400" b="1" dirty="0" smtClean="0">
              <a:effectLst/>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2" descr="autumnleaf6.png"/>
          <p:cNvPicPr>
            <a:picLocks noChangeAspect="1" noChangeArrowheads="1"/>
          </p:cNvPicPr>
          <p:nvPr/>
        </p:nvPicPr>
        <p:blipFill>
          <a:blip r:embed="rId2" cstate="print"/>
          <a:srcRect/>
          <a:stretch>
            <a:fillRect/>
          </a:stretch>
        </p:blipFill>
        <p:spPr bwMode="auto">
          <a:xfrm>
            <a:off x="5106988" y="304800"/>
            <a:ext cx="2116137" cy="2176463"/>
          </a:xfrm>
          <a:prstGeom prst="rect">
            <a:avLst/>
          </a:prstGeom>
          <a:noFill/>
          <a:ln w="9525">
            <a:noFill/>
            <a:miter lim="800000"/>
            <a:headEnd/>
            <a:tailEnd/>
          </a:ln>
        </p:spPr>
      </p:pic>
      <p:pic>
        <p:nvPicPr>
          <p:cNvPr id="4" name="Picture 8" descr="C:\Users\asus\Desktop\1.jpg"/>
          <p:cNvPicPr>
            <a:picLocks noChangeAspect="1" noChangeArrowheads="1"/>
          </p:cNvPicPr>
          <p:nvPr/>
        </p:nvPicPr>
        <p:blipFill>
          <a:blip r:embed="rId3" cstate="print"/>
          <a:srcRect/>
          <a:stretch>
            <a:fillRect/>
          </a:stretch>
        </p:blipFill>
        <p:spPr bwMode="auto">
          <a:xfrm>
            <a:off x="1000100" y="1305868"/>
            <a:ext cx="5599858" cy="30613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8" name="图片 8" descr="autumnleaf4.png"/>
          <p:cNvPicPr>
            <a:picLocks noChangeAspect="1" noChangeArrowheads="1"/>
          </p:cNvPicPr>
          <p:nvPr/>
        </p:nvPicPr>
        <p:blipFill>
          <a:blip r:embed="rId4" cstate="print"/>
          <a:srcRect/>
          <a:stretch>
            <a:fillRect/>
          </a:stretch>
        </p:blipFill>
        <p:spPr bwMode="auto">
          <a:xfrm>
            <a:off x="3500430" y="5451475"/>
            <a:ext cx="1320800" cy="1406525"/>
          </a:xfrm>
          <a:prstGeom prst="rect">
            <a:avLst/>
          </a:prstGeom>
          <a:noFill/>
          <a:ln w="9525">
            <a:noFill/>
            <a:miter lim="800000"/>
            <a:headEnd/>
            <a:tailEnd/>
          </a:ln>
        </p:spPr>
      </p:pic>
      <p:sp>
        <p:nvSpPr>
          <p:cNvPr id="17" name="TextBox 16"/>
          <p:cNvSpPr txBox="1"/>
          <p:nvPr/>
        </p:nvSpPr>
        <p:spPr>
          <a:xfrm>
            <a:off x="500034" y="5072074"/>
            <a:ext cx="3214710" cy="584775"/>
          </a:xfrm>
          <a:prstGeom prst="rect">
            <a:avLst/>
          </a:prstGeom>
          <a:noFill/>
        </p:spPr>
        <p:txBody>
          <a:bodyPr wrap="square" rtlCol="0">
            <a:spAutoFit/>
          </a:bodyPr>
          <a:lstStyle/>
          <a:p>
            <a:r>
              <a:rPr lang="zh-CN" altLang="en-US" sz="3200" dirty="0" smtClean="0">
                <a:effectLst>
                  <a:reflection blurRad="6350" stA="60000" endA="900" endPos="60000" dist="60007" dir="5400000" sy="-100000" algn="bl" rotWithShape="0"/>
                </a:effectLst>
                <a:latin typeface="微软雅黑" pitchFamily="34" charset="-122"/>
                <a:ea typeface="微软雅黑" pitchFamily="34" charset="-122"/>
              </a:rPr>
              <a:t>中国广播网首页</a:t>
            </a:r>
            <a:endParaRPr lang="zh-CN" altLang="en-US" sz="3200" dirty="0">
              <a:effectLst>
                <a:reflection blurRad="6350" stA="60000" endA="900" endPos="60000" dist="60007" dir="5400000" sy="-100000" algn="bl" rotWithShape="0"/>
              </a:effectLst>
              <a:latin typeface="微软雅黑" pitchFamily="34" charset="-122"/>
              <a:ea typeface="微软雅黑" pitchFamily="34" charset="-122"/>
            </a:endParaRPr>
          </a:p>
        </p:txBody>
      </p:sp>
      <p:sp>
        <p:nvSpPr>
          <p:cNvPr id="7" name="TextBox 6"/>
          <p:cNvSpPr txBox="1"/>
          <p:nvPr/>
        </p:nvSpPr>
        <p:spPr>
          <a:xfrm>
            <a:off x="642910" y="428604"/>
            <a:ext cx="535785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网络硬广</a:t>
            </a:r>
            <a:endParaRPr lang="en-US" altLang="zh-CN" sz="2400" b="1" dirty="0" smtClean="0">
              <a:latin typeface="微软雅黑" pitchFamily="34" charset="-122"/>
              <a:ea typeface="微软雅黑" pitchFamily="34" charset="-122"/>
            </a:endParaRPr>
          </a:p>
        </p:txBody>
      </p:sp>
      <p:pic>
        <p:nvPicPr>
          <p:cNvPr id="66562" name="Picture 2" descr="C:\Documents and Settings\Administrator\桌面\1.jpg"/>
          <p:cNvPicPr>
            <a:picLocks noChangeAspect="1" noChangeArrowheads="1"/>
          </p:cNvPicPr>
          <p:nvPr/>
        </p:nvPicPr>
        <p:blipFill>
          <a:blip r:embed="rId5" cstate="print"/>
          <a:srcRect/>
          <a:stretch>
            <a:fillRect/>
          </a:stretch>
        </p:blipFill>
        <p:spPr bwMode="auto">
          <a:xfrm>
            <a:off x="4429124" y="2928934"/>
            <a:ext cx="4352925" cy="3333750"/>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465834" y="428604"/>
            <a:ext cx="3106034" cy="584775"/>
          </a:xfrm>
          <a:prstGeom prst="rect">
            <a:avLst/>
          </a:prstGeom>
        </p:spPr>
        <p:txBody>
          <a:bodyPr wrap="square">
            <a:spAutoFit/>
          </a:bodyPr>
          <a:lstStyle/>
          <a:p>
            <a:r>
              <a:rPr lang="zh-CN" altLang="en-US" sz="3200" b="1" dirty="0" smtClean="0">
                <a:latin typeface="微软雅黑" pitchFamily="34" charset="-122"/>
                <a:ea typeface="微软雅黑" pitchFamily="34" charset="-122"/>
              </a:rPr>
              <a:t>前    言</a:t>
            </a:r>
            <a:endParaRPr lang="en-US" altLang="zh-CN" sz="3200" b="1" dirty="0">
              <a:latin typeface="微软雅黑" pitchFamily="34" charset="-122"/>
              <a:ea typeface="微软雅黑" pitchFamily="34" charset="-122"/>
            </a:endParaRPr>
          </a:p>
        </p:txBody>
      </p:sp>
      <p:sp>
        <p:nvSpPr>
          <p:cNvPr id="5" name="AutoShape 11"/>
          <p:cNvSpPr>
            <a:spLocks noChangeArrowheads="1"/>
          </p:cNvSpPr>
          <p:nvPr/>
        </p:nvSpPr>
        <p:spPr bwMode="gray">
          <a:xfrm>
            <a:off x="428596" y="1643050"/>
            <a:ext cx="7786742" cy="4500594"/>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eaLnBrk="1" hangingPunct="1">
              <a:defRPr/>
            </a:pPr>
            <a:endParaRPr lang="zh-CN" altLang="en-US" b="0">
              <a:solidFill>
                <a:schemeClr val="tx1"/>
              </a:solidFill>
              <a:latin typeface="Arial" charset="0"/>
              <a:ea typeface="宋体" pitchFamily="2" charset="-122"/>
            </a:endParaRPr>
          </a:p>
        </p:txBody>
      </p:sp>
      <p:pic>
        <p:nvPicPr>
          <p:cNvPr id="7" name="Picture 9" descr="2_57235178_diary"/>
          <p:cNvPicPr>
            <a:picLocks noChangeAspect="1" noChangeArrowheads="1"/>
          </p:cNvPicPr>
          <p:nvPr/>
        </p:nvPicPr>
        <p:blipFill>
          <a:blip r:embed="rId3" cstate="print"/>
          <a:srcRect/>
          <a:stretch>
            <a:fillRect/>
          </a:stretch>
        </p:blipFill>
        <p:spPr bwMode="auto">
          <a:xfrm>
            <a:off x="6072198" y="4143380"/>
            <a:ext cx="1791728" cy="1851674"/>
          </a:xfrm>
          <a:prstGeom prst="rect">
            <a:avLst/>
          </a:prstGeom>
          <a:ln>
            <a:noFill/>
          </a:ln>
          <a:effectLst>
            <a:softEdge rad="112500"/>
          </a:effectLst>
        </p:spPr>
      </p:pic>
      <p:sp>
        <p:nvSpPr>
          <p:cNvPr id="9" name="TextBox 8"/>
          <p:cNvSpPr txBox="1"/>
          <p:nvPr/>
        </p:nvSpPr>
        <p:spPr>
          <a:xfrm>
            <a:off x="1214414" y="2000240"/>
            <a:ext cx="6357982" cy="3046988"/>
          </a:xfrm>
          <a:prstGeom prst="rect">
            <a:avLst/>
          </a:prstGeom>
          <a:noFill/>
        </p:spPr>
        <p:txBody>
          <a:bodyPr wrap="square" rtlCol="0">
            <a:spAutoFit/>
          </a:bodyPr>
          <a:lstStyle/>
          <a:p>
            <a:pPr>
              <a:lnSpc>
                <a:spcPct val="200000"/>
              </a:lnSpc>
            </a:pPr>
            <a:r>
              <a:rPr lang="en-US" altLang="zh-CN" sz="2400" dirty="0" smtClean="0">
                <a:latin typeface="微软雅黑" pitchFamily="34" charset="-122"/>
                <a:ea typeface="微软雅黑" pitchFamily="34" charset="-122"/>
              </a:rPr>
              <a:t>       2012</a:t>
            </a:r>
            <a:r>
              <a:rPr lang="zh-CN" altLang="en-US" sz="2400" dirty="0" smtClean="0">
                <a:latin typeface="微软雅黑" pitchFamily="34" charset="-122"/>
                <a:ea typeface="微软雅黑" pitchFamily="34" charset="-122"/>
              </a:rPr>
              <a:t>年，中国广播网不断推出新举措，在新闻生产品质、品牌推广力度、创新模式探索、网站点击率和全球排名等多项指标中显著提高，进入快速发展期。</a:t>
            </a:r>
          </a:p>
        </p:txBody>
      </p:sp>
    </p:spTree>
    <p:extLst>
      <p:ext uri="{BB962C8B-B14F-4D97-AF65-F5344CB8AC3E}">
        <p14:creationId xmlns="" xmlns:p14="http://schemas.microsoft.com/office/powerpoint/2010/main" val="3189558627"/>
      </p:ext>
    </p:extLst>
  </p:cSld>
  <p:clrMapOvr>
    <a:masterClrMapping/>
  </p:clrMapOvr>
  <mc:AlternateContent xmlns:mc="http://schemas.openxmlformats.org/markup-compatibility/2006">
    <mc:Choice xmlns=""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C:\Users\asus\Desktop\5.jpg"/>
          <p:cNvPicPr>
            <a:picLocks noChangeAspect="1" noChangeArrowheads="1"/>
          </p:cNvPicPr>
          <p:nvPr/>
        </p:nvPicPr>
        <p:blipFill>
          <a:blip r:embed="rId2" cstate="print"/>
          <a:srcRect/>
          <a:stretch>
            <a:fillRect/>
          </a:stretch>
        </p:blipFill>
        <p:spPr bwMode="auto">
          <a:xfrm rot="21076034">
            <a:off x="4004022" y="1661700"/>
            <a:ext cx="4191473" cy="2463524"/>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6183325" y="5415993"/>
            <a:ext cx="2460641" cy="584775"/>
          </a:xfrm>
          <a:prstGeom prst="rect">
            <a:avLst/>
          </a:prstGeom>
          <a:noFill/>
        </p:spPr>
        <p:txBody>
          <a:bodyPr wrap="square" rtlCol="0">
            <a:spAutoFit/>
          </a:bodyPr>
          <a:lstStyle/>
          <a:p>
            <a:r>
              <a:rPr lang="zh-CN" altLang="en-US" sz="3200" dirty="0" smtClean="0">
                <a:effectLst>
                  <a:reflection blurRad="6350" stA="60000" endA="900" endPos="60000" dist="60007" dir="5400000" sy="-100000" algn="bl" rotWithShape="0"/>
                </a:effectLst>
                <a:latin typeface="微软雅黑" pitchFamily="34" charset="-122"/>
                <a:ea typeface="微软雅黑" pitchFamily="34" charset="-122"/>
              </a:rPr>
              <a:t>新闻最终页</a:t>
            </a:r>
            <a:endParaRPr lang="zh-CN" altLang="en-US" sz="3200" dirty="0">
              <a:effectLst>
                <a:reflection blurRad="6350" stA="60000" endA="900" endPos="60000" dist="60007" dir="5400000" sy="-100000" algn="bl" rotWithShape="0"/>
              </a:effectLst>
              <a:latin typeface="微软雅黑" pitchFamily="34" charset="-122"/>
              <a:ea typeface="微软雅黑" pitchFamily="34" charset="-122"/>
            </a:endParaRPr>
          </a:p>
        </p:txBody>
      </p:sp>
      <p:pic>
        <p:nvPicPr>
          <p:cNvPr id="13" name="图片 8" descr="autumnleaf4.png"/>
          <p:cNvPicPr>
            <a:picLocks noChangeAspect="1" noChangeArrowheads="1"/>
          </p:cNvPicPr>
          <p:nvPr/>
        </p:nvPicPr>
        <p:blipFill>
          <a:blip r:embed="rId3" cstate="print"/>
          <a:srcRect/>
          <a:stretch>
            <a:fillRect/>
          </a:stretch>
        </p:blipFill>
        <p:spPr bwMode="auto">
          <a:xfrm>
            <a:off x="428596" y="1214422"/>
            <a:ext cx="1714512" cy="1825790"/>
          </a:xfrm>
          <a:prstGeom prst="rect">
            <a:avLst/>
          </a:prstGeom>
          <a:noFill/>
          <a:ln w="9525">
            <a:noFill/>
            <a:miter lim="800000"/>
            <a:headEnd/>
            <a:tailEnd/>
          </a:ln>
          <a:effectLst>
            <a:reflection blurRad="6350" stA="50000" endA="300" endPos="55500" dist="101600" dir="5400000" sy="-100000" algn="bl" rotWithShape="0"/>
          </a:effectLst>
        </p:spPr>
      </p:pic>
      <p:pic>
        <p:nvPicPr>
          <p:cNvPr id="9219" name="Picture 3" descr="C:\Users\asus\Desktop\4.jpg"/>
          <p:cNvPicPr>
            <a:picLocks noChangeAspect="1" noChangeArrowheads="1"/>
          </p:cNvPicPr>
          <p:nvPr/>
        </p:nvPicPr>
        <p:blipFill>
          <a:blip r:embed="rId4" cstate="print"/>
          <a:srcRect/>
          <a:stretch>
            <a:fillRect/>
          </a:stretch>
        </p:blipFill>
        <p:spPr bwMode="auto">
          <a:xfrm rot="21075503">
            <a:off x="2109429" y="2292839"/>
            <a:ext cx="4617046" cy="2729996"/>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642910" y="428604"/>
            <a:ext cx="535785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网络硬广</a:t>
            </a:r>
            <a:endParaRPr lang="en-US" altLang="zh-CN" sz="2400" b="1" dirty="0" smtClean="0">
              <a:latin typeface="微软雅黑" pitchFamily="34" charset="-122"/>
              <a:ea typeface="微软雅黑" pitchFamily="34" charset="-122"/>
            </a:endParaRPr>
          </a:p>
        </p:txBody>
      </p:sp>
      <p:pic>
        <p:nvPicPr>
          <p:cNvPr id="65538" name="Picture 2" descr="C:\Documents and Settings\Administrator\桌面\2.jpg"/>
          <p:cNvPicPr>
            <a:picLocks noChangeAspect="1" noChangeArrowheads="1"/>
          </p:cNvPicPr>
          <p:nvPr/>
        </p:nvPicPr>
        <p:blipFill>
          <a:blip r:embed="rId5" cstate="print"/>
          <a:srcRect/>
          <a:stretch>
            <a:fillRect/>
          </a:stretch>
        </p:blipFill>
        <p:spPr bwMode="auto">
          <a:xfrm>
            <a:off x="642910" y="4214818"/>
            <a:ext cx="4352925"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asus\Desktop\8.jpg"/>
          <p:cNvPicPr>
            <a:picLocks noChangeAspect="1" noChangeArrowheads="1"/>
          </p:cNvPicPr>
          <p:nvPr/>
        </p:nvPicPr>
        <p:blipFill>
          <a:blip r:embed="rId2" cstate="print"/>
          <a:srcRect/>
          <a:stretch>
            <a:fillRect/>
          </a:stretch>
        </p:blipFill>
        <p:spPr bwMode="auto">
          <a:xfrm>
            <a:off x="4214810" y="2928934"/>
            <a:ext cx="4009335" cy="2428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42" name="Picture 2" descr="C:\Users\asus\Desktop\7.jpg"/>
          <p:cNvPicPr>
            <a:picLocks noChangeAspect="1" noChangeArrowheads="1"/>
          </p:cNvPicPr>
          <p:nvPr/>
        </p:nvPicPr>
        <p:blipFill>
          <a:blip r:embed="rId3" cstate="print"/>
          <a:srcRect/>
          <a:stretch>
            <a:fillRect/>
          </a:stretch>
        </p:blipFill>
        <p:spPr bwMode="auto">
          <a:xfrm>
            <a:off x="228035" y="3643314"/>
            <a:ext cx="4272527" cy="23662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TextBox 15"/>
          <p:cNvSpPr txBox="1"/>
          <p:nvPr/>
        </p:nvSpPr>
        <p:spPr>
          <a:xfrm>
            <a:off x="857224" y="2701349"/>
            <a:ext cx="2857520" cy="584775"/>
          </a:xfrm>
          <a:prstGeom prst="rect">
            <a:avLst/>
          </a:prstGeom>
          <a:noFill/>
        </p:spPr>
        <p:txBody>
          <a:bodyPr wrap="square" rtlCol="0">
            <a:spAutoFit/>
          </a:bodyPr>
          <a:lstStyle/>
          <a:p>
            <a:r>
              <a:rPr lang="zh-CN" altLang="en-US" sz="3200" dirty="0" smtClean="0">
                <a:effectLst>
                  <a:reflection blurRad="6350" stA="60000" endA="900" endPos="60000" dist="60007" dir="5400000" sy="-100000" algn="bl" rotWithShape="0"/>
                </a:effectLst>
                <a:latin typeface="微软雅黑" pitchFamily="34" charset="-122"/>
                <a:ea typeface="微软雅黑" pitchFamily="34" charset="-122"/>
              </a:rPr>
              <a:t>图片频道首页</a:t>
            </a:r>
            <a:endParaRPr lang="zh-CN" altLang="en-US" sz="3200" dirty="0">
              <a:effectLst>
                <a:reflection blurRad="6350" stA="60000" endA="900" endPos="60000" dist="60007" dir="5400000" sy="-100000" algn="bl" rotWithShape="0"/>
              </a:effectLst>
              <a:latin typeface="微软雅黑" pitchFamily="34" charset="-122"/>
              <a:ea typeface="微软雅黑" pitchFamily="34" charset="-122"/>
            </a:endParaRPr>
          </a:p>
        </p:txBody>
      </p:sp>
      <p:sp>
        <p:nvSpPr>
          <p:cNvPr id="18" name="TextBox 17"/>
          <p:cNvSpPr txBox="1"/>
          <p:nvPr/>
        </p:nvSpPr>
        <p:spPr>
          <a:xfrm>
            <a:off x="5357818" y="5630307"/>
            <a:ext cx="3071834" cy="584775"/>
          </a:xfrm>
          <a:prstGeom prst="rect">
            <a:avLst/>
          </a:prstGeom>
          <a:noFill/>
        </p:spPr>
        <p:txBody>
          <a:bodyPr wrap="square" rtlCol="0">
            <a:spAutoFit/>
          </a:bodyPr>
          <a:lstStyle/>
          <a:p>
            <a:r>
              <a:rPr lang="zh-CN" altLang="en-US" sz="3200" dirty="0" smtClean="0">
                <a:effectLst>
                  <a:reflection blurRad="6350" stA="60000" endA="900" endPos="60000" dist="60007" dir="5400000" sy="-100000" algn="bl" rotWithShape="0"/>
                </a:effectLst>
                <a:latin typeface="微软雅黑" pitchFamily="34" charset="-122"/>
                <a:ea typeface="微软雅黑" pitchFamily="34" charset="-122"/>
              </a:rPr>
              <a:t>图片频道最终页</a:t>
            </a:r>
            <a:endParaRPr lang="zh-CN" altLang="en-US" sz="3200" dirty="0">
              <a:effectLst>
                <a:reflection blurRad="6350" stA="60000" endA="900" endPos="60000" dist="60007" dir="5400000" sy="-100000" algn="bl" rotWithShape="0"/>
              </a:effectLst>
              <a:latin typeface="微软雅黑" pitchFamily="34" charset="-122"/>
              <a:ea typeface="微软雅黑" pitchFamily="34" charset="-122"/>
            </a:endParaRPr>
          </a:p>
        </p:txBody>
      </p:sp>
      <p:sp>
        <p:nvSpPr>
          <p:cNvPr id="10" name="TextBox 9"/>
          <p:cNvSpPr txBox="1"/>
          <p:nvPr/>
        </p:nvSpPr>
        <p:spPr>
          <a:xfrm>
            <a:off x="642910" y="428604"/>
            <a:ext cx="535785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网络硬广</a:t>
            </a:r>
            <a:endParaRPr lang="en-US" altLang="zh-CN" sz="2400" b="1" dirty="0" smtClean="0">
              <a:latin typeface="微软雅黑" pitchFamily="34" charset="-122"/>
              <a:ea typeface="微软雅黑" pitchFamily="34" charset="-122"/>
            </a:endParaRPr>
          </a:p>
        </p:txBody>
      </p:sp>
      <p:pic>
        <p:nvPicPr>
          <p:cNvPr id="64514" name="Picture 2" descr="C:\Documents and Settings\Administrator\桌面\4.jpg"/>
          <p:cNvPicPr>
            <a:picLocks noChangeAspect="1" noChangeArrowheads="1"/>
          </p:cNvPicPr>
          <p:nvPr/>
        </p:nvPicPr>
        <p:blipFill>
          <a:blip r:embed="rId4" cstate="print"/>
          <a:srcRect/>
          <a:stretch>
            <a:fillRect/>
          </a:stretch>
        </p:blipFill>
        <p:spPr bwMode="auto">
          <a:xfrm>
            <a:off x="4357686" y="1428736"/>
            <a:ext cx="4343400" cy="1266825"/>
          </a:xfrm>
          <a:prstGeom prst="rect">
            <a:avLst/>
          </a:prstGeom>
          <a:ln>
            <a:noFill/>
          </a:ln>
          <a:effectLst>
            <a:outerShdw blurRad="190500" algn="tl" rotWithShape="0">
              <a:srgbClr val="000000">
                <a:alpha val="70000"/>
              </a:srgbClr>
            </a:outerShdw>
          </a:effectLst>
        </p:spPr>
      </p:pic>
      <p:pic>
        <p:nvPicPr>
          <p:cNvPr id="64515" name="Picture 3" descr="C:\Documents and Settings\Administrator\桌面\3.jpg"/>
          <p:cNvPicPr>
            <a:picLocks noChangeAspect="1" noChangeArrowheads="1"/>
          </p:cNvPicPr>
          <p:nvPr/>
        </p:nvPicPr>
        <p:blipFill>
          <a:blip r:embed="rId5" cstate="print"/>
          <a:srcRect/>
          <a:stretch>
            <a:fillRect/>
          </a:stretch>
        </p:blipFill>
        <p:spPr bwMode="auto">
          <a:xfrm>
            <a:off x="500034" y="1428736"/>
            <a:ext cx="3500462" cy="1014295"/>
          </a:xfrm>
          <a:prstGeom prst="rect">
            <a:avLst/>
          </a:prstGeom>
          <a:ln>
            <a:noFill/>
          </a:ln>
          <a:effectLst>
            <a:outerShdw blurRad="190500" algn="tl" rotWithShape="0">
              <a:srgbClr val="000000">
                <a:alpha val="70000"/>
              </a:srgbClr>
            </a:outerShdw>
          </a:effectLst>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2" descr="autumnleaf6.png"/>
          <p:cNvPicPr>
            <a:picLocks noChangeAspect="1" noChangeArrowheads="1"/>
          </p:cNvPicPr>
          <p:nvPr/>
        </p:nvPicPr>
        <p:blipFill>
          <a:blip r:embed="rId2" cstate="print"/>
          <a:srcRect/>
          <a:stretch>
            <a:fillRect/>
          </a:stretch>
        </p:blipFill>
        <p:spPr bwMode="auto">
          <a:xfrm>
            <a:off x="5357818" y="109529"/>
            <a:ext cx="2116137" cy="2176463"/>
          </a:xfrm>
          <a:prstGeom prst="rect">
            <a:avLst/>
          </a:prstGeom>
          <a:noFill/>
          <a:ln w="9525">
            <a:noFill/>
            <a:miter lim="800000"/>
            <a:headEnd/>
            <a:tailEnd/>
          </a:ln>
          <a:effectLst>
            <a:reflection blurRad="6350" stA="50000" endA="300" endPos="55500" dist="101600" dir="5400000" sy="-100000" algn="bl" rotWithShape="0"/>
          </a:effectLst>
        </p:spPr>
      </p:pic>
      <p:pic>
        <p:nvPicPr>
          <p:cNvPr id="11267" name="Picture 3" descr="C:\Users\asus\Desktop\6.jpg"/>
          <p:cNvPicPr>
            <a:picLocks noChangeAspect="1" noChangeArrowheads="1"/>
          </p:cNvPicPr>
          <p:nvPr/>
        </p:nvPicPr>
        <p:blipFill>
          <a:blip r:embed="rId3" cstate="print"/>
          <a:srcRect/>
          <a:stretch>
            <a:fillRect/>
          </a:stretch>
        </p:blipFill>
        <p:spPr bwMode="auto">
          <a:xfrm>
            <a:off x="3571868" y="2928934"/>
            <a:ext cx="4857784" cy="28666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4" name="TextBox 13"/>
          <p:cNvSpPr txBox="1"/>
          <p:nvPr/>
        </p:nvSpPr>
        <p:spPr>
          <a:xfrm>
            <a:off x="714348" y="4929198"/>
            <a:ext cx="2571768" cy="584775"/>
          </a:xfrm>
          <a:prstGeom prst="rect">
            <a:avLst/>
          </a:prstGeom>
          <a:noFill/>
        </p:spPr>
        <p:txBody>
          <a:bodyPr wrap="square" rtlCol="0">
            <a:spAutoFit/>
          </a:bodyPr>
          <a:lstStyle/>
          <a:p>
            <a:r>
              <a:rPr lang="zh-CN" altLang="en-US" sz="3200" dirty="0" smtClean="0">
                <a:effectLst>
                  <a:reflection blurRad="6350" stA="60000" endA="900" endPos="60000" dist="60007" dir="5400000" sy="-100000" algn="bl" rotWithShape="0"/>
                </a:effectLst>
                <a:latin typeface="微软雅黑" pitchFamily="34" charset="-122"/>
                <a:ea typeface="微软雅黑" pitchFamily="34" charset="-122"/>
              </a:rPr>
              <a:t>论坛最终页</a:t>
            </a:r>
            <a:endParaRPr lang="zh-CN" altLang="en-US" sz="3200" dirty="0">
              <a:effectLst>
                <a:reflection blurRad="6350" stA="60000" endA="900" endPos="60000" dist="60007" dir="5400000" sy="-100000" algn="bl" rotWithShape="0"/>
              </a:effectLst>
              <a:latin typeface="微软雅黑" pitchFamily="34" charset="-122"/>
              <a:ea typeface="微软雅黑" pitchFamily="34" charset="-122"/>
            </a:endParaRPr>
          </a:p>
        </p:txBody>
      </p:sp>
      <p:sp>
        <p:nvSpPr>
          <p:cNvPr id="7" name="TextBox 6"/>
          <p:cNvSpPr txBox="1"/>
          <p:nvPr/>
        </p:nvSpPr>
        <p:spPr>
          <a:xfrm>
            <a:off x="642910" y="428604"/>
            <a:ext cx="535785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网络硬广</a:t>
            </a:r>
            <a:endParaRPr lang="en-US" altLang="zh-CN" sz="2400" b="1" dirty="0" smtClean="0">
              <a:latin typeface="微软雅黑" pitchFamily="34" charset="-122"/>
              <a:ea typeface="微软雅黑" pitchFamily="34" charset="-122"/>
            </a:endParaRPr>
          </a:p>
        </p:txBody>
      </p:sp>
      <p:pic>
        <p:nvPicPr>
          <p:cNvPr id="9" name="图片 8" descr="autumnleaf4.png"/>
          <p:cNvPicPr>
            <a:picLocks noChangeAspect="1" noChangeArrowheads="1"/>
          </p:cNvPicPr>
          <p:nvPr/>
        </p:nvPicPr>
        <p:blipFill>
          <a:blip r:embed="rId4" cstate="print"/>
          <a:srcRect/>
          <a:stretch>
            <a:fillRect/>
          </a:stretch>
        </p:blipFill>
        <p:spPr bwMode="auto">
          <a:xfrm>
            <a:off x="1357290" y="3071810"/>
            <a:ext cx="1428760" cy="1521492"/>
          </a:xfrm>
          <a:prstGeom prst="rect">
            <a:avLst/>
          </a:prstGeom>
          <a:noFill/>
          <a:ln w="9525">
            <a:noFill/>
            <a:miter lim="800000"/>
            <a:headEnd/>
            <a:tailEnd/>
          </a:ln>
          <a:effectLst>
            <a:reflection blurRad="6350" stA="52000" endA="300" endPos="35000" dir="5400000" sy="-100000" algn="bl" rotWithShape="0"/>
          </a:effectLst>
        </p:spPr>
      </p:pic>
      <p:pic>
        <p:nvPicPr>
          <p:cNvPr id="63490" name="Picture 2" descr="C:\Documents and Settings\Administrator\桌面\5.jpg"/>
          <p:cNvPicPr>
            <a:picLocks noChangeAspect="1" noChangeArrowheads="1"/>
          </p:cNvPicPr>
          <p:nvPr/>
        </p:nvPicPr>
        <p:blipFill>
          <a:blip r:embed="rId5" cstate="print"/>
          <a:srcRect/>
          <a:stretch>
            <a:fillRect/>
          </a:stretch>
        </p:blipFill>
        <p:spPr bwMode="auto">
          <a:xfrm>
            <a:off x="1142976" y="1428736"/>
            <a:ext cx="4352925" cy="1104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44"/>
          <p:cNvSpPr>
            <a:spLocks noChangeArrowheads="1"/>
          </p:cNvSpPr>
          <p:nvPr/>
        </p:nvSpPr>
        <p:spPr bwMode="auto">
          <a:xfrm>
            <a:off x="1138239" y="1000108"/>
            <a:ext cx="3648075" cy="511807"/>
          </a:xfrm>
          <a:prstGeom prst="rect">
            <a:avLst/>
          </a:prstGeom>
          <a:noFill/>
          <a:ln w="9525">
            <a:noFill/>
            <a:miter lim="800000"/>
            <a:headEnd/>
            <a:tailEnd/>
          </a:ln>
        </p:spPr>
        <p:txBody>
          <a:bodyPr>
            <a:spAutoFit/>
          </a:bodyPr>
          <a:lstStyle/>
          <a:p>
            <a:pPr marL="342900" indent="-342900">
              <a:lnSpc>
                <a:spcPct val="200000"/>
              </a:lnSpc>
            </a:pPr>
            <a:r>
              <a:rPr lang="zh-CN" altLang="en-US" sz="1600" b="1" dirty="0">
                <a:solidFill>
                  <a:srgbClr val="E60012"/>
                </a:solidFill>
                <a:latin typeface="微软雅黑" pitchFamily="34" charset="-122"/>
                <a:ea typeface="微软雅黑" pitchFamily="34" charset="-122"/>
              </a:rPr>
              <a:t>焦点图广告</a:t>
            </a:r>
            <a:endParaRPr lang="en-US" altLang="zh-CN" sz="1600" b="1" dirty="0">
              <a:solidFill>
                <a:srgbClr val="E60012"/>
              </a:solidFill>
              <a:latin typeface="微软雅黑" pitchFamily="34" charset="-122"/>
              <a:ea typeface="微软雅黑" pitchFamily="34" charset="-122"/>
            </a:endParaRPr>
          </a:p>
        </p:txBody>
      </p:sp>
      <p:sp>
        <p:nvSpPr>
          <p:cNvPr id="32" name="Rectangle 13"/>
          <p:cNvSpPr>
            <a:spLocks noChangeArrowheads="1"/>
          </p:cNvSpPr>
          <p:nvPr/>
        </p:nvSpPr>
        <p:spPr bwMode="auto">
          <a:xfrm>
            <a:off x="1811338" y="2124075"/>
            <a:ext cx="1984375" cy="0"/>
          </a:xfrm>
          <a:prstGeom prst="rect">
            <a:avLst/>
          </a:prstGeom>
          <a:noFill/>
          <a:ln w="9525">
            <a:noFill/>
            <a:miter lim="800000"/>
            <a:headEnd/>
            <a:tailEnd/>
          </a:ln>
        </p:spPr>
        <p:txBody>
          <a:bodyPr wrap="none" anchor="ctr">
            <a:spAutoFit/>
          </a:bodyPr>
          <a:lstStyle/>
          <a:p>
            <a:endParaRPr lang="zh-CN" altLang="en-US"/>
          </a:p>
        </p:txBody>
      </p:sp>
      <p:sp>
        <p:nvSpPr>
          <p:cNvPr id="36" name="Rectangle 185"/>
          <p:cNvSpPr>
            <a:spLocks noChangeArrowheads="1"/>
          </p:cNvSpPr>
          <p:nvPr/>
        </p:nvSpPr>
        <p:spPr bwMode="auto">
          <a:xfrm>
            <a:off x="1811338" y="2124075"/>
            <a:ext cx="1984375" cy="0"/>
          </a:xfrm>
          <a:prstGeom prst="rect">
            <a:avLst/>
          </a:prstGeom>
          <a:noFill/>
          <a:ln w="9525">
            <a:noFill/>
            <a:miter lim="800000"/>
            <a:headEnd/>
            <a:tailEnd/>
          </a:ln>
        </p:spPr>
        <p:txBody>
          <a:bodyPr wrap="none" anchor="ctr">
            <a:spAutoFit/>
          </a:bodyPr>
          <a:lstStyle/>
          <a:p>
            <a:endParaRPr lang="zh-CN" altLang="en-US"/>
          </a:p>
        </p:txBody>
      </p:sp>
      <p:sp>
        <p:nvSpPr>
          <p:cNvPr id="38" name="矩形 44"/>
          <p:cNvSpPr>
            <a:spLocks noChangeArrowheads="1"/>
          </p:cNvSpPr>
          <p:nvPr/>
        </p:nvSpPr>
        <p:spPr bwMode="auto">
          <a:xfrm>
            <a:off x="7500958" y="3705231"/>
            <a:ext cx="1214446" cy="510524"/>
          </a:xfrm>
          <a:prstGeom prst="rect">
            <a:avLst/>
          </a:prstGeom>
          <a:noFill/>
          <a:ln w="9525">
            <a:noFill/>
            <a:miter lim="800000"/>
            <a:headEnd/>
            <a:tailEnd/>
          </a:ln>
        </p:spPr>
        <p:txBody>
          <a:bodyPr wrap="square">
            <a:spAutoFit/>
          </a:bodyPr>
          <a:lstStyle/>
          <a:p>
            <a:pPr marL="342900" indent="-342900">
              <a:lnSpc>
                <a:spcPct val="200000"/>
              </a:lnSpc>
            </a:pPr>
            <a:r>
              <a:rPr lang="zh-CN" altLang="en-US" sz="1600" b="1" dirty="0">
                <a:solidFill>
                  <a:srgbClr val="E60012"/>
                </a:solidFill>
                <a:latin typeface="微软雅黑" pitchFamily="34" charset="-122"/>
                <a:ea typeface="微软雅黑" pitchFamily="34" charset="-122"/>
              </a:rPr>
              <a:t>巨幅广告</a:t>
            </a:r>
            <a:endParaRPr lang="en-US" altLang="zh-CN" sz="1600" b="1" dirty="0">
              <a:solidFill>
                <a:srgbClr val="E60012"/>
              </a:solidFill>
              <a:latin typeface="微软雅黑" pitchFamily="34" charset="-122"/>
              <a:ea typeface="微软雅黑" pitchFamily="34" charset="-122"/>
            </a:endParaRPr>
          </a:p>
        </p:txBody>
      </p:sp>
      <p:sp>
        <p:nvSpPr>
          <p:cNvPr id="13" name="TextBox 12"/>
          <p:cNvSpPr txBox="1"/>
          <p:nvPr/>
        </p:nvSpPr>
        <p:spPr>
          <a:xfrm>
            <a:off x="7323376" y="1500174"/>
            <a:ext cx="430887" cy="1357322"/>
          </a:xfrm>
          <a:prstGeom prst="rect">
            <a:avLst/>
          </a:prstGeom>
          <a:noFill/>
        </p:spPr>
        <p:txBody>
          <a:bodyPr vert="eaVert" wrap="square" rtlCol="0">
            <a:spAutoFit/>
          </a:bodyPr>
          <a:lstStyle/>
          <a:p>
            <a:r>
              <a:rPr lang="zh-CN" altLang="en-US" sz="1600" b="1" dirty="0" smtClean="0">
                <a:solidFill>
                  <a:srgbClr val="E60012"/>
                </a:solidFill>
                <a:latin typeface="微软雅黑" pitchFamily="34" charset="-122"/>
                <a:ea typeface="微软雅黑" pitchFamily="34" charset="-122"/>
              </a:rPr>
              <a:t>浮窗广告</a:t>
            </a:r>
            <a:endParaRPr lang="en-US" altLang="zh-CN" sz="1600" b="1" dirty="0" smtClean="0">
              <a:solidFill>
                <a:srgbClr val="E60012"/>
              </a:solidFill>
              <a:latin typeface="微软雅黑" pitchFamily="34" charset="-122"/>
              <a:ea typeface="微软雅黑" pitchFamily="34" charset="-122"/>
            </a:endParaRPr>
          </a:p>
        </p:txBody>
      </p:sp>
      <p:sp>
        <p:nvSpPr>
          <p:cNvPr id="14" name="TextBox 13"/>
          <p:cNvSpPr txBox="1"/>
          <p:nvPr/>
        </p:nvSpPr>
        <p:spPr>
          <a:xfrm>
            <a:off x="959441" y="4500570"/>
            <a:ext cx="430887" cy="1714512"/>
          </a:xfrm>
          <a:prstGeom prst="rect">
            <a:avLst/>
          </a:prstGeom>
          <a:noFill/>
        </p:spPr>
        <p:txBody>
          <a:bodyPr vert="eaVert" wrap="square" rtlCol="0">
            <a:spAutoFit/>
          </a:bodyPr>
          <a:lstStyle/>
          <a:p>
            <a:r>
              <a:rPr lang="zh-CN" altLang="en-US" sz="1600" b="1" dirty="0" smtClean="0">
                <a:solidFill>
                  <a:srgbClr val="E60012"/>
                </a:solidFill>
                <a:latin typeface="微软雅黑" pitchFamily="34" charset="-122"/>
                <a:ea typeface="微软雅黑" pitchFamily="34" charset="-122"/>
              </a:rPr>
              <a:t>图文混排广告</a:t>
            </a:r>
            <a:endParaRPr lang="en-US" altLang="zh-CN" sz="1600" b="1" dirty="0" smtClean="0">
              <a:solidFill>
                <a:srgbClr val="E60012"/>
              </a:solidFill>
              <a:latin typeface="微软雅黑" pitchFamily="34" charset="-122"/>
              <a:ea typeface="微软雅黑" pitchFamily="34" charset="-122"/>
            </a:endParaRPr>
          </a:p>
        </p:txBody>
      </p:sp>
      <p:pic>
        <p:nvPicPr>
          <p:cNvPr id="15" name="图片 3" descr="jagautumsongpaper1.jpg"/>
          <p:cNvPicPr>
            <a:picLocks noChangeAspect="1" noChangeArrowheads="1"/>
          </p:cNvPicPr>
          <p:nvPr/>
        </p:nvPicPr>
        <p:blipFill>
          <a:blip r:embed="rId2" cstate="print"/>
          <a:srcRect/>
          <a:stretch>
            <a:fillRect/>
          </a:stretch>
        </p:blipFill>
        <p:spPr bwMode="auto">
          <a:xfrm>
            <a:off x="785786" y="1428736"/>
            <a:ext cx="3500462" cy="2786082"/>
          </a:xfrm>
          <a:prstGeom prst="rect">
            <a:avLst/>
          </a:prstGeom>
          <a:ln>
            <a:noFill/>
          </a:ln>
          <a:effectLst>
            <a:softEdge rad="112500"/>
          </a:effectLst>
        </p:spPr>
      </p:pic>
      <p:pic>
        <p:nvPicPr>
          <p:cNvPr id="33" name="Picture 6" descr="66"/>
          <p:cNvPicPr>
            <a:picLocks noChangeAspect="1" noChangeArrowheads="1"/>
          </p:cNvPicPr>
          <p:nvPr/>
        </p:nvPicPr>
        <p:blipFill>
          <a:blip r:embed="rId3" cstate="print"/>
          <a:srcRect/>
          <a:stretch>
            <a:fillRect/>
          </a:stretch>
        </p:blipFill>
        <p:spPr bwMode="auto">
          <a:xfrm>
            <a:off x="1071538" y="1657352"/>
            <a:ext cx="2943225" cy="21288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图片 4" descr="jagautumsongpaper5.jpg"/>
          <p:cNvPicPr>
            <a:picLocks noChangeAspect="1" noChangeArrowheads="1"/>
          </p:cNvPicPr>
          <p:nvPr/>
        </p:nvPicPr>
        <p:blipFill>
          <a:blip r:embed="rId4" cstate="print"/>
          <a:srcRect/>
          <a:stretch>
            <a:fillRect/>
          </a:stretch>
        </p:blipFill>
        <p:spPr bwMode="auto">
          <a:xfrm>
            <a:off x="4286248" y="1214422"/>
            <a:ext cx="3077787" cy="3000396"/>
          </a:xfrm>
          <a:prstGeom prst="rect">
            <a:avLst/>
          </a:prstGeom>
          <a:ln>
            <a:noFill/>
          </a:ln>
          <a:effectLst>
            <a:softEdge rad="112500"/>
          </a:effectLst>
        </p:spPr>
      </p:pic>
      <p:pic>
        <p:nvPicPr>
          <p:cNvPr id="40" name="Picture 198" descr="搜狗浏览器截图(1)"/>
          <p:cNvPicPr>
            <a:picLocks noChangeAspect="1" noChangeArrowheads="1"/>
          </p:cNvPicPr>
          <p:nvPr/>
        </p:nvPicPr>
        <p:blipFill>
          <a:blip r:embed="rId5" cstate="print"/>
          <a:srcRect/>
          <a:stretch>
            <a:fillRect/>
          </a:stretch>
        </p:blipFill>
        <p:spPr bwMode="auto">
          <a:xfrm>
            <a:off x="4605355" y="1500174"/>
            <a:ext cx="2466975" cy="2362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图片 4" descr="jagautumsongpaper5.jpg"/>
          <p:cNvPicPr>
            <a:picLocks noChangeAspect="1" noChangeArrowheads="1"/>
          </p:cNvPicPr>
          <p:nvPr/>
        </p:nvPicPr>
        <p:blipFill>
          <a:blip r:embed="rId4" cstate="print"/>
          <a:srcRect/>
          <a:stretch>
            <a:fillRect/>
          </a:stretch>
        </p:blipFill>
        <p:spPr bwMode="auto">
          <a:xfrm>
            <a:off x="1428728" y="4286256"/>
            <a:ext cx="2000263" cy="2400316"/>
          </a:xfrm>
          <a:prstGeom prst="rect">
            <a:avLst/>
          </a:prstGeom>
          <a:ln>
            <a:noFill/>
          </a:ln>
          <a:effectLst>
            <a:softEdge rad="112500"/>
          </a:effectLst>
        </p:spPr>
      </p:pic>
      <p:pic>
        <p:nvPicPr>
          <p:cNvPr id="34" name="Picture 176" descr="77"/>
          <p:cNvPicPr>
            <a:picLocks noChangeAspect="1" noChangeArrowheads="1"/>
          </p:cNvPicPr>
          <p:nvPr/>
        </p:nvPicPr>
        <p:blipFill>
          <a:blip r:embed="rId6" cstate="print"/>
          <a:srcRect/>
          <a:stretch>
            <a:fillRect/>
          </a:stretch>
        </p:blipFill>
        <p:spPr bwMode="auto">
          <a:xfrm>
            <a:off x="1714480" y="4572032"/>
            <a:ext cx="1416049" cy="17183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图片 3" descr="jagautumsongpaper1.jpg"/>
          <p:cNvPicPr>
            <a:picLocks noChangeAspect="1" noChangeArrowheads="1"/>
          </p:cNvPicPr>
          <p:nvPr/>
        </p:nvPicPr>
        <p:blipFill>
          <a:blip r:embed="rId2" cstate="print"/>
          <a:srcRect/>
          <a:stretch>
            <a:fillRect/>
          </a:stretch>
        </p:blipFill>
        <p:spPr bwMode="auto">
          <a:xfrm>
            <a:off x="3500430" y="4214818"/>
            <a:ext cx="4786346" cy="2534496"/>
          </a:xfrm>
          <a:prstGeom prst="rect">
            <a:avLst/>
          </a:prstGeom>
          <a:ln>
            <a:noFill/>
          </a:ln>
          <a:effectLst>
            <a:softEdge rad="112500"/>
          </a:effectLst>
        </p:spPr>
      </p:pic>
      <p:pic>
        <p:nvPicPr>
          <p:cNvPr id="37" name="Picture 5" descr="搜狗浏览器截图"/>
          <p:cNvPicPr>
            <a:picLocks noChangeAspect="1" noChangeArrowheads="1"/>
          </p:cNvPicPr>
          <p:nvPr/>
        </p:nvPicPr>
        <p:blipFill>
          <a:blip r:embed="rId7" cstate="print"/>
          <a:srcRect/>
          <a:stretch>
            <a:fillRect/>
          </a:stretch>
        </p:blipFill>
        <p:spPr bwMode="auto">
          <a:xfrm>
            <a:off x="3857607" y="4500570"/>
            <a:ext cx="4030622" cy="17410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TextBox 18"/>
          <p:cNvSpPr txBox="1"/>
          <p:nvPr/>
        </p:nvSpPr>
        <p:spPr>
          <a:xfrm>
            <a:off x="642910" y="428604"/>
            <a:ext cx="5357850"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网络硬广</a:t>
            </a:r>
            <a:endParaRPr lang="en-US" altLang="zh-CN" sz="2400" b="1" dirty="0" smtClean="0">
              <a:latin typeface="微软雅黑" pitchFamily="34" charset="-122"/>
              <a:ea typeface="微软雅黑" pitchFamily="34" charset="-122"/>
            </a:endParaRPr>
          </a:p>
        </p:txBody>
      </p:sp>
    </p:spTree>
    <p:extLst>
      <p:ext uri="{BB962C8B-B14F-4D97-AF65-F5344CB8AC3E}">
        <p14:creationId xmlns:p14="http://schemas.microsoft.com/office/powerpoint/2010/main" xmlns="" val="21082119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9"/>
          <p:cNvSpPr>
            <a:spLocks noChangeArrowheads="1"/>
          </p:cNvSpPr>
          <p:nvPr/>
        </p:nvSpPr>
        <p:spPr bwMode="auto">
          <a:xfrm>
            <a:off x="0" y="5132388"/>
            <a:ext cx="9144000" cy="0"/>
          </a:xfrm>
          <a:prstGeom prst="rect">
            <a:avLst/>
          </a:prstGeom>
          <a:noFill/>
          <a:ln w="9525">
            <a:noFill/>
            <a:miter lim="800000"/>
            <a:headEnd/>
            <a:tailEnd/>
          </a:ln>
        </p:spPr>
        <p:txBody>
          <a:bodyPr wrap="none" anchor="ctr">
            <a:spAutoFit/>
          </a:bodyPr>
          <a:lstStyle/>
          <a:p>
            <a:endParaRPr lang="zh-CN" altLang="en-US"/>
          </a:p>
        </p:txBody>
      </p:sp>
      <p:sp>
        <p:nvSpPr>
          <p:cNvPr id="9" name="TextBox 8"/>
          <p:cNvSpPr txBox="1"/>
          <p:nvPr/>
        </p:nvSpPr>
        <p:spPr>
          <a:xfrm>
            <a:off x="642910" y="428604"/>
            <a:ext cx="3786214" cy="461665"/>
          </a:xfrm>
          <a:prstGeom prst="rect">
            <a:avLst/>
          </a:prstGeom>
          <a:noFill/>
        </p:spPr>
        <p:txBody>
          <a:bodyPr wrap="square" rtlCol="0">
            <a:spAutoFit/>
          </a:bodyPr>
          <a:lstStyle/>
          <a:p>
            <a:r>
              <a:rPr lang="zh-CN" altLang="en-US" sz="2400" b="1" dirty="0" smtClean="0">
                <a:effectLst/>
                <a:latin typeface="微软雅黑" pitchFamily="34" charset="-122"/>
                <a:ea typeface="微软雅黑" pitchFamily="34" charset="-122"/>
              </a:rPr>
              <a:t>专题制作宣传</a:t>
            </a:r>
            <a:endParaRPr lang="zh-CN" altLang="en-US" sz="2400" b="1" dirty="0">
              <a:effectLst/>
              <a:latin typeface="微软雅黑" pitchFamily="34" charset="-122"/>
              <a:ea typeface="微软雅黑" pitchFamily="34" charset="-122"/>
            </a:endParaRPr>
          </a:p>
        </p:txBody>
      </p:sp>
      <p:pic>
        <p:nvPicPr>
          <p:cNvPr id="10" name="图片 8" descr="autumnleaf4.png"/>
          <p:cNvPicPr>
            <a:picLocks noChangeAspect="1" noChangeArrowheads="1"/>
          </p:cNvPicPr>
          <p:nvPr/>
        </p:nvPicPr>
        <p:blipFill>
          <a:blip r:embed="rId2" cstate="print"/>
          <a:srcRect/>
          <a:stretch>
            <a:fillRect/>
          </a:stretch>
        </p:blipFill>
        <p:spPr bwMode="auto">
          <a:xfrm>
            <a:off x="607994" y="5165747"/>
            <a:ext cx="1320800" cy="1406525"/>
          </a:xfrm>
          <a:prstGeom prst="rect">
            <a:avLst/>
          </a:prstGeom>
          <a:noFill/>
          <a:ln w="9525">
            <a:noFill/>
            <a:miter lim="800000"/>
            <a:headEnd/>
            <a:tailEnd/>
          </a:ln>
          <a:effectLst>
            <a:reflection blurRad="6350" stA="50000" endA="300" endPos="55500" dist="101600" dir="5400000" sy="-100000" algn="bl" rotWithShape="0"/>
          </a:effectLst>
        </p:spPr>
      </p:pic>
      <p:pic>
        <p:nvPicPr>
          <p:cNvPr id="17" name="Picture 3" descr="C:\Documents and Settings\Administrator\桌面\1.jpg"/>
          <p:cNvPicPr>
            <a:picLocks noChangeAspect="1" noChangeArrowheads="1"/>
          </p:cNvPicPr>
          <p:nvPr/>
        </p:nvPicPr>
        <p:blipFill>
          <a:blip r:embed="rId3" cstate="print"/>
          <a:srcRect/>
          <a:stretch>
            <a:fillRect/>
          </a:stretch>
        </p:blipFill>
        <p:spPr bwMode="auto">
          <a:xfrm>
            <a:off x="428596" y="1357298"/>
            <a:ext cx="4214842" cy="31745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Picture 4" descr="C:\Documents and Settings\Administrator\桌面\3.jpg"/>
          <p:cNvPicPr>
            <a:picLocks noChangeAspect="1" noChangeArrowheads="1"/>
          </p:cNvPicPr>
          <p:nvPr/>
        </p:nvPicPr>
        <p:blipFill>
          <a:blip r:embed="rId4" cstate="print"/>
          <a:srcRect/>
          <a:stretch>
            <a:fillRect/>
          </a:stretch>
        </p:blipFill>
        <p:spPr bwMode="auto">
          <a:xfrm>
            <a:off x="4286248" y="2071677"/>
            <a:ext cx="3786214" cy="24390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9" name="Picture 2" descr="C:\Documents and Settings\Administrator\桌面\2.jpg"/>
          <p:cNvPicPr>
            <a:picLocks noChangeAspect="1" noChangeArrowheads="1"/>
          </p:cNvPicPr>
          <p:nvPr/>
        </p:nvPicPr>
        <p:blipFill>
          <a:blip r:embed="rId5" cstate="print"/>
          <a:srcRect/>
          <a:stretch>
            <a:fillRect/>
          </a:stretch>
        </p:blipFill>
        <p:spPr bwMode="auto">
          <a:xfrm>
            <a:off x="3286116" y="3857628"/>
            <a:ext cx="2966994" cy="27372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9"/>
          <p:cNvSpPr>
            <a:spLocks noChangeArrowheads="1"/>
          </p:cNvSpPr>
          <p:nvPr/>
        </p:nvSpPr>
        <p:spPr bwMode="auto">
          <a:xfrm>
            <a:off x="0" y="5132388"/>
            <a:ext cx="9144000" cy="0"/>
          </a:xfrm>
          <a:prstGeom prst="rect">
            <a:avLst/>
          </a:prstGeom>
          <a:noFill/>
          <a:ln w="9525">
            <a:noFill/>
            <a:miter lim="800000"/>
            <a:headEnd/>
            <a:tailEnd/>
          </a:ln>
        </p:spPr>
        <p:txBody>
          <a:bodyPr wrap="none" anchor="ctr">
            <a:spAutoFit/>
          </a:bodyPr>
          <a:lstStyle/>
          <a:p>
            <a:endParaRPr lang="zh-CN" altLang="en-US"/>
          </a:p>
        </p:txBody>
      </p:sp>
      <p:sp>
        <p:nvSpPr>
          <p:cNvPr id="12" name="TextBox 11"/>
          <p:cNvSpPr txBox="1"/>
          <p:nvPr/>
        </p:nvSpPr>
        <p:spPr>
          <a:xfrm>
            <a:off x="714348" y="500042"/>
            <a:ext cx="4214842" cy="461665"/>
          </a:xfrm>
          <a:prstGeom prst="rect">
            <a:avLst/>
          </a:prstGeom>
          <a:noFill/>
          <a:effectLst/>
        </p:spPr>
        <p:txBody>
          <a:bodyPr wrap="square" rtlCol="0">
            <a:spAutoFit/>
          </a:bodyPr>
          <a:lstStyle/>
          <a:p>
            <a:r>
              <a:rPr lang="zh-CN" altLang="en-US" sz="2400" b="1" dirty="0" smtClean="0">
                <a:effectLst/>
                <a:latin typeface="微软雅黑" pitchFamily="34" charset="-122"/>
                <a:ea typeface="微软雅黑" pitchFamily="34" charset="-122"/>
              </a:rPr>
              <a:t>线上、线下活动推广</a:t>
            </a:r>
            <a:endParaRPr lang="zh-CN" altLang="en-US" sz="2400" b="1" dirty="0">
              <a:effectLst/>
              <a:latin typeface="微软雅黑" pitchFamily="34" charset="-122"/>
              <a:ea typeface="微软雅黑" pitchFamily="34" charset="-122"/>
            </a:endParaRPr>
          </a:p>
        </p:txBody>
      </p:sp>
      <p:pic>
        <p:nvPicPr>
          <p:cNvPr id="13" name="Picture 6" descr="IMG_6842"/>
          <p:cNvPicPr>
            <a:picLocks noChangeAspect="1" noChangeArrowheads="1"/>
          </p:cNvPicPr>
          <p:nvPr/>
        </p:nvPicPr>
        <p:blipFill>
          <a:blip r:embed="rId2" cstate="print"/>
          <a:srcRect/>
          <a:stretch>
            <a:fillRect/>
          </a:stretch>
        </p:blipFill>
        <p:spPr bwMode="auto">
          <a:xfrm>
            <a:off x="560568" y="1643050"/>
            <a:ext cx="2725548" cy="409098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TextBox 14"/>
          <p:cNvSpPr txBox="1"/>
          <p:nvPr/>
        </p:nvSpPr>
        <p:spPr>
          <a:xfrm>
            <a:off x="714348" y="5929330"/>
            <a:ext cx="2214578" cy="338554"/>
          </a:xfrm>
          <a:prstGeom prst="rect">
            <a:avLst/>
          </a:prstGeom>
          <a:noFill/>
        </p:spPr>
        <p:txBody>
          <a:bodyPr wrap="square" rtlCol="0">
            <a:spAutoFit/>
          </a:bodyPr>
          <a:lstStyle/>
          <a:p>
            <a:r>
              <a:rPr lang="zh-CN" altLang="en-US" sz="1600" b="1" dirty="0" smtClean="0">
                <a:solidFill>
                  <a:srgbClr val="FF0000"/>
                </a:solidFill>
                <a:latin typeface="微软雅黑" pitchFamily="34" charset="-122"/>
                <a:ea typeface="微软雅黑" pitchFamily="34" charset="-122"/>
              </a:rPr>
              <a:t>魅力校园活动现场</a:t>
            </a:r>
            <a:endParaRPr lang="zh-CN" altLang="en-US" sz="1600" b="1" dirty="0">
              <a:solidFill>
                <a:srgbClr val="FF0000"/>
              </a:solidFill>
              <a:latin typeface="微软雅黑" pitchFamily="34" charset="-122"/>
              <a:ea typeface="微软雅黑" pitchFamily="34" charset="-122"/>
            </a:endParaRPr>
          </a:p>
        </p:txBody>
      </p:sp>
      <p:sp>
        <p:nvSpPr>
          <p:cNvPr id="16" name="TextBox 15"/>
          <p:cNvSpPr txBox="1"/>
          <p:nvPr/>
        </p:nvSpPr>
        <p:spPr>
          <a:xfrm>
            <a:off x="6927195" y="4643446"/>
            <a:ext cx="430887" cy="1643074"/>
          </a:xfrm>
          <a:prstGeom prst="rect">
            <a:avLst/>
          </a:prstGeom>
          <a:noFill/>
        </p:spPr>
        <p:txBody>
          <a:bodyPr vert="eaVert" wrap="square" rtlCol="0">
            <a:spAutoFit/>
          </a:bodyPr>
          <a:lstStyle/>
          <a:p>
            <a:r>
              <a:rPr lang="zh-CN" altLang="en-US" sz="1600" b="1" dirty="0" smtClean="0">
                <a:solidFill>
                  <a:srgbClr val="FF0000"/>
                </a:solidFill>
                <a:latin typeface="微软雅黑" pitchFamily="34" charset="-122"/>
                <a:ea typeface="微软雅黑" pitchFamily="34" charset="-122"/>
              </a:rPr>
              <a:t>太阳雪话剧宣传</a:t>
            </a:r>
            <a:endParaRPr lang="zh-CN" altLang="en-US" sz="1600" b="1" dirty="0">
              <a:solidFill>
                <a:srgbClr val="FF0000"/>
              </a:solidFill>
              <a:latin typeface="微软雅黑" pitchFamily="34" charset="-122"/>
              <a:ea typeface="微软雅黑" pitchFamily="34" charset="-122"/>
            </a:endParaRPr>
          </a:p>
        </p:txBody>
      </p:sp>
      <p:pic>
        <p:nvPicPr>
          <p:cNvPr id="17" name="Picture 3" descr="D:\办公信息\太阳雪活动总结\IMG_0001.JPG"/>
          <p:cNvPicPr>
            <a:picLocks noChangeAspect="1" noChangeArrowheads="1"/>
          </p:cNvPicPr>
          <p:nvPr/>
        </p:nvPicPr>
        <p:blipFill>
          <a:blip r:embed="rId3" cstate="print"/>
          <a:srcRect/>
          <a:stretch>
            <a:fillRect/>
          </a:stretch>
        </p:blipFill>
        <p:spPr bwMode="auto">
          <a:xfrm>
            <a:off x="3786182" y="4465748"/>
            <a:ext cx="2945172" cy="19636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2" descr="DCFE1FBB-2253-4753-914D-AAE914D6217C"/>
          <p:cNvPicPr>
            <a:picLocks noChangeAspect="1" noChangeArrowheads="1"/>
          </p:cNvPicPr>
          <p:nvPr/>
        </p:nvPicPr>
        <p:blipFill>
          <a:blip r:embed="rId4" cstate="print"/>
          <a:srcRect/>
          <a:stretch>
            <a:fillRect/>
          </a:stretch>
        </p:blipFill>
        <p:spPr bwMode="auto">
          <a:xfrm rot="660110">
            <a:off x="5715008" y="1571612"/>
            <a:ext cx="2373512" cy="2857496"/>
          </a:xfrm>
          <a:prstGeom prst="rect">
            <a:avLst/>
          </a:prstGeom>
          <a:ln>
            <a:noFill/>
          </a:ln>
          <a:effectLst>
            <a:outerShdw blurRad="190500" algn="tl" rotWithShape="0">
              <a:srgbClr val="000000">
                <a:alpha val="70000"/>
              </a:srgbClr>
            </a:outerShdw>
          </a:effectLst>
        </p:spPr>
      </p:pic>
      <p:pic>
        <p:nvPicPr>
          <p:cNvPr id="19" name="Picture 3" descr="D:\办公信息\网络中心70年照片集\爬楼星期三―采访参赛选手.jpg"/>
          <p:cNvPicPr>
            <a:picLocks noChangeAspect="1" noChangeArrowheads="1"/>
          </p:cNvPicPr>
          <p:nvPr/>
        </p:nvPicPr>
        <p:blipFill>
          <a:blip r:embed="rId5" cstate="print"/>
          <a:srcRect/>
          <a:stretch>
            <a:fillRect/>
          </a:stretch>
        </p:blipFill>
        <p:spPr bwMode="auto">
          <a:xfrm>
            <a:off x="3357554" y="2786058"/>
            <a:ext cx="2038021" cy="1357322"/>
          </a:xfrm>
          <a:prstGeom prst="ellipse">
            <a:avLst/>
          </a:prstGeom>
          <a:ln>
            <a:noFill/>
          </a:ln>
          <a:effectLst>
            <a:softEdge rad="112500"/>
          </a:effectLst>
        </p:spPr>
      </p:pic>
      <p:sp>
        <p:nvSpPr>
          <p:cNvPr id="20" name="TextBox 19"/>
          <p:cNvSpPr txBox="1"/>
          <p:nvPr/>
        </p:nvSpPr>
        <p:spPr>
          <a:xfrm>
            <a:off x="4286248" y="2071678"/>
            <a:ext cx="2571768" cy="338554"/>
          </a:xfrm>
          <a:prstGeom prst="rect">
            <a:avLst/>
          </a:prstGeom>
          <a:noFill/>
        </p:spPr>
        <p:txBody>
          <a:bodyPr wrap="square" rtlCol="0">
            <a:spAutoFit/>
          </a:bodyPr>
          <a:lstStyle/>
          <a:p>
            <a:r>
              <a:rPr lang="zh-CN" altLang="en-US" sz="1600" b="1" dirty="0" smtClean="0">
                <a:solidFill>
                  <a:srgbClr val="FF0000"/>
                </a:solidFill>
                <a:latin typeface="微软雅黑" pitchFamily="34" charset="-122"/>
                <a:ea typeface="微软雅黑" pitchFamily="34" charset="-122"/>
              </a:rPr>
              <a:t>线上活动推广</a:t>
            </a:r>
            <a:endParaRPr lang="zh-CN" altLang="en-US" sz="16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13"/>
          <p:cNvSpPr>
            <a:spLocks noChangeArrowheads="1"/>
          </p:cNvSpPr>
          <p:nvPr/>
        </p:nvSpPr>
        <p:spPr bwMode="auto">
          <a:xfrm>
            <a:off x="1811338" y="2124075"/>
            <a:ext cx="1984375" cy="0"/>
          </a:xfrm>
          <a:prstGeom prst="rect">
            <a:avLst/>
          </a:prstGeom>
          <a:noFill/>
          <a:ln w="9525">
            <a:noFill/>
            <a:miter lim="800000"/>
            <a:headEnd/>
            <a:tailEnd/>
          </a:ln>
        </p:spPr>
        <p:txBody>
          <a:bodyPr wrap="none" anchor="ctr">
            <a:spAutoFit/>
          </a:bodyPr>
          <a:lstStyle/>
          <a:p>
            <a:endParaRPr lang="zh-CN" altLang="en-US"/>
          </a:p>
        </p:txBody>
      </p:sp>
      <p:sp>
        <p:nvSpPr>
          <p:cNvPr id="36" name="Rectangle 185"/>
          <p:cNvSpPr>
            <a:spLocks noChangeArrowheads="1"/>
          </p:cNvSpPr>
          <p:nvPr/>
        </p:nvSpPr>
        <p:spPr bwMode="auto">
          <a:xfrm>
            <a:off x="1811338" y="2124075"/>
            <a:ext cx="1984375" cy="0"/>
          </a:xfrm>
          <a:prstGeom prst="rect">
            <a:avLst/>
          </a:prstGeom>
          <a:noFill/>
          <a:ln w="9525">
            <a:noFill/>
            <a:miter lim="800000"/>
            <a:headEnd/>
            <a:tailEnd/>
          </a:ln>
        </p:spPr>
        <p:txBody>
          <a:bodyPr wrap="none" anchor="ctr">
            <a:spAutoFit/>
          </a:bodyPr>
          <a:lstStyle/>
          <a:p>
            <a:endParaRPr lang="zh-CN" altLang="en-US"/>
          </a:p>
        </p:txBody>
      </p:sp>
      <p:pic>
        <p:nvPicPr>
          <p:cNvPr id="42" name="图片 16" descr="Untitled-1"/>
          <p:cNvPicPr>
            <a:picLocks noChangeAspect="1" noChangeArrowheads="1"/>
          </p:cNvPicPr>
          <p:nvPr/>
        </p:nvPicPr>
        <p:blipFill>
          <a:blip r:embed="rId2" cstate="print"/>
          <a:srcRect/>
          <a:stretch>
            <a:fillRect/>
          </a:stretch>
        </p:blipFill>
        <p:spPr bwMode="auto">
          <a:xfrm>
            <a:off x="5905521" y="1524002"/>
            <a:ext cx="1666875" cy="2190750"/>
          </a:xfrm>
          <a:prstGeom prst="rect">
            <a:avLst/>
          </a:prstGeom>
          <a:ln>
            <a:noFill/>
          </a:ln>
          <a:effectLst>
            <a:outerShdw blurRad="190500" algn="tl" rotWithShape="0">
              <a:srgbClr val="000000">
                <a:alpha val="70000"/>
              </a:srgbClr>
            </a:outerShdw>
          </a:effectLst>
        </p:spPr>
      </p:pic>
      <p:sp>
        <p:nvSpPr>
          <p:cNvPr id="14" name="矩形 44"/>
          <p:cNvSpPr>
            <a:spLocks noChangeArrowheads="1"/>
          </p:cNvSpPr>
          <p:nvPr/>
        </p:nvSpPr>
        <p:spPr bwMode="auto">
          <a:xfrm>
            <a:off x="703264" y="1285860"/>
            <a:ext cx="1868472" cy="510524"/>
          </a:xfrm>
          <a:prstGeom prst="rect">
            <a:avLst/>
          </a:prstGeom>
          <a:noFill/>
          <a:ln w="9525">
            <a:noFill/>
            <a:miter lim="800000"/>
            <a:headEnd/>
            <a:tailEnd/>
          </a:ln>
        </p:spPr>
        <p:txBody>
          <a:bodyPr wrap="square">
            <a:spAutoFit/>
          </a:bodyPr>
          <a:lstStyle/>
          <a:p>
            <a:pPr marL="342900" indent="-342900">
              <a:lnSpc>
                <a:spcPct val="200000"/>
              </a:lnSpc>
            </a:pPr>
            <a:r>
              <a:rPr lang="zh-CN" altLang="en-US" sz="1600" b="1" dirty="0">
                <a:solidFill>
                  <a:srgbClr val="E60012"/>
                </a:solidFill>
                <a:latin typeface="微软雅黑" pitchFamily="34" charset="-122"/>
                <a:ea typeface="微软雅黑" pitchFamily="34" charset="-122"/>
              </a:rPr>
              <a:t>视频直播</a:t>
            </a:r>
            <a:r>
              <a:rPr lang="zh-CN" altLang="en-US" sz="1600" b="1" dirty="0" smtClean="0">
                <a:solidFill>
                  <a:srgbClr val="E60012"/>
                </a:solidFill>
                <a:latin typeface="微软雅黑" pitchFamily="34" charset="-122"/>
                <a:ea typeface="微软雅黑" pitchFamily="34" charset="-122"/>
              </a:rPr>
              <a:t>：</a:t>
            </a:r>
            <a:endParaRPr lang="zh-CN" altLang="en-US" sz="1600" dirty="0">
              <a:latin typeface="微软雅黑" pitchFamily="34" charset="-122"/>
              <a:ea typeface="微软雅黑" pitchFamily="34" charset="-122"/>
            </a:endParaRPr>
          </a:p>
        </p:txBody>
      </p:sp>
      <p:sp>
        <p:nvSpPr>
          <p:cNvPr id="9" name="TextBox 8"/>
          <p:cNvSpPr txBox="1"/>
          <p:nvPr/>
        </p:nvSpPr>
        <p:spPr>
          <a:xfrm>
            <a:off x="642910" y="428604"/>
            <a:ext cx="292895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活动现场视频直播</a:t>
            </a:r>
            <a:endParaRPr lang="en-US" altLang="zh-CN" sz="2400" b="1" dirty="0" smtClean="0">
              <a:latin typeface="微软雅黑" pitchFamily="34" charset="-122"/>
              <a:ea typeface="微软雅黑" pitchFamily="34" charset="-122"/>
            </a:endParaRPr>
          </a:p>
        </p:txBody>
      </p:sp>
      <p:pic>
        <p:nvPicPr>
          <p:cNvPr id="11" name="图片 4" descr="jagautumsongpaper5.jpg"/>
          <p:cNvPicPr>
            <a:picLocks noChangeAspect="1" noChangeArrowheads="1"/>
          </p:cNvPicPr>
          <p:nvPr/>
        </p:nvPicPr>
        <p:blipFill>
          <a:blip r:embed="rId3" cstate="print"/>
          <a:srcRect/>
          <a:stretch>
            <a:fillRect/>
          </a:stretch>
        </p:blipFill>
        <p:spPr bwMode="auto">
          <a:xfrm>
            <a:off x="2857488" y="3714752"/>
            <a:ext cx="3643338" cy="2571768"/>
          </a:xfrm>
          <a:prstGeom prst="rect">
            <a:avLst/>
          </a:prstGeom>
          <a:ln>
            <a:noFill/>
          </a:ln>
          <a:effectLst>
            <a:softEdge rad="112500"/>
          </a:effectLst>
        </p:spPr>
      </p:pic>
      <p:pic>
        <p:nvPicPr>
          <p:cNvPr id="15" name="Picture 329" descr="208年8月20日，国际奥委会终身荣誉主席萨马兰奇接收中国广播网专访"/>
          <p:cNvPicPr>
            <a:picLocks noChangeAspect="1" noChangeArrowheads="1"/>
          </p:cNvPicPr>
          <p:nvPr/>
        </p:nvPicPr>
        <p:blipFill>
          <a:blip r:embed="rId4" cstate="print"/>
          <a:srcRect/>
          <a:stretch>
            <a:fillRect/>
          </a:stretch>
        </p:blipFill>
        <p:spPr bwMode="auto">
          <a:xfrm>
            <a:off x="3214678" y="4000503"/>
            <a:ext cx="2984500" cy="1954213"/>
          </a:xfrm>
          <a:prstGeom prst="rect">
            <a:avLst/>
          </a:prstGeom>
          <a:noFill/>
          <a:ln w="9525">
            <a:noFill/>
            <a:miter lim="800000"/>
            <a:headEnd/>
            <a:tailEnd/>
          </a:ln>
        </p:spPr>
      </p:pic>
      <p:pic>
        <p:nvPicPr>
          <p:cNvPr id="10" name="图片 3" descr="jagautumsongpaper1.jpg"/>
          <p:cNvPicPr>
            <a:picLocks noChangeAspect="1" noChangeArrowheads="1"/>
          </p:cNvPicPr>
          <p:nvPr/>
        </p:nvPicPr>
        <p:blipFill>
          <a:blip r:embed="rId5" cstate="print"/>
          <a:srcRect/>
          <a:stretch>
            <a:fillRect/>
          </a:stretch>
        </p:blipFill>
        <p:spPr bwMode="auto">
          <a:xfrm>
            <a:off x="571472" y="1857364"/>
            <a:ext cx="3500462" cy="2571768"/>
          </a:xfrm>
          <a:prstGeom prst="rect">
            <a:avLst/>
          </a:prstGeom>
          <a:ln>
            <a:noFill/>
          </a:ln>
          <a:effectLst>
            <a:softEdge rad="112500"/>
          </a:effectLst>
        </p:spPr>
      </p:pic>
      <p:pic>
        <p:nvPicPr>
          <p:cNvPr id="16" name="Picture 330" descr="2008年6月中央台前方记者胡浩、束伟在北京现场报道火炬传递首发仪式"/>
          <p:cNvPicPr>
            <a:picLocks noChangeAspect="1" noChangeArrowheads="1"/>
          </p:cNvPicPr>
          <p:nvPr/>
        </p:nvPicPr>
        <p:blipFill>
          <a:blip r:embed="rId6" cstate="print"/>
          <a:srcRect/>
          <a:stretch>
            <a:fillRect/>
          </a:stretch>
        </p:blipFill>
        <p:spPr bwMode="auto">
          <a:xfrm>
            <a:off x="857224" y="2143115"/>
            <a:ext cx="2911475" cy="1941513"/>
          </a:xfrm>
          <a:prstGeom prst="rect">
            <a:avLst/>
          </a:prstGeom>
          <a:noFill/>
          <a:ln w="9525">
            <a:noFill/>
            <a:miter lim="800000"/>
            <a:headEnd/>
            <a:tailEnd/>
          </a:ln>
        </p:spPr>
      </p:pic>
      <p:sp>
        <p:nvSpPr>
          <p:cNvPr id="12" name="TextBox 11"/>
          <p:cNvSpPr txBox="1"/>
          <p:nvPr/>
        </p:nvSpPr>
        <p:spPr>
          <a:xfrm>
            <a:off x="7713014" y="1428736"/>
            <a:ext cx="430887" cy="1857388"/>
          </a:xfrm>
          <a:prstGeom prst="rect">
            <a:avLst/>
          </a:prstGeom>
          <a:noFill/>
        </p:spPr>
        <p:txBody>
          <a:bodyPr vert="eaVert" wrap="square" rtlCol="0">
            <a:spAutoFit/>
          </a:bodyPr>
          <a:lstStyle/>
          <a:p>
            <a:r>
              <a:rPr lang="zh-CN" altLang="en-US" sz="1600" b="1" dirty="0" smtClean="0">
                <a:solidFill>
                  <a:srgbClr val="E60012"/>
                </a:solidFill>
                <a:latin typeface="微软雅黑" pitchFamily="34" charset="-122"/>
                <a:ea typeface="微软雅黑" pitchFamily="34" charset="-122"/>
              </a:rPr>
              <a:t>市场调查广告</a:t>
            </a:r>
            <a:endParaRPr lang="en-US" altLang="zh-CN" sz="1600" b="1" dirty="0" smtClean="0">
              <a:solidFill>
                <a:srgbClr val="E60012"/>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082119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42910" y="428604"/>
            <a:ext cx="292895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事件整合营销</a:t>
            </a:r>
            <a:endParaRPr lang="en-US" altLang="zh-CN" sz="2400" b="1" dirty="0" smtClean="0">
              <a:latin typeface="微软雅黑" pitchFamily="34" charset="-122"/>
              <a:ea typeface="微软雅黑" pitchFamily="34" charset="-122"/>
            </a:endParaRPr>
          </a:p>
        </p:txBody>
      </p:sp>
      <p:pic>
        <p:nvPicPr>
          <p:cNvPr id="14" name="Picture 2" descr="C:\Documents and Settings\Administrator\桌面\1.jpg"/>
          <p:cNvPicPr>
            <a:picLocks noChangeAspect="1" noChangeArrowheads="1"/>
          </p:cNvPicPr>
          <p:nvPr/>
        </p:nvPicPr>
        <p:blipFill>
          <a:blip r:embed="rId2" cstate="print"/>
          <a:srcRect/>
          <a:stretch>
            <a:fillRect/>
          </a:stretch>
        </p:blipFill>
        <p:spPr bwMode="auto">
          <a:xfrm>
            <a:off x="4572000" y="1857364"/>
            <a:ext cx="3594976" cy="2000264"/>
          </a:xfrm>
          <a:prstGeom prst="rect">
            <a:avLst/>
          </a:prstGeom>
          <a:ln>
            <a:noFill/>
          </a:ln>
          <a:effectLst>
            <a:outerShdw blurRad="190500" algn="tl" rotWithShape="0">
              <a:srgbClr val="000000">
                <a:alpha val="70000"/>
              </a:srgbClr>
            </a:outerShdw>
            <a:reflection blurRad="6350" stA="50000" endA="295" endPos="92000" dist="101600" dir="5400000" sy="-100000" algn="bl" rotWithShape="0"/>
          </a:effectLst>
        </p:spPr>
      </p:pic>
      <p:pic>
        <p:nvPicPr>
          <p:cNvPr id="62469" name="Picture 5" descr="C:\Documents and Settings\Administrator\桌面\0.jpg"/>
          <p:cNvPicPr>
            <a:picLocks noChangeAspect="1" noChangeArrowheads="1"/>
          </p:cNvPicPr>
          <p:nvPr/>
        </p:nvPicPr>
        <p:blipFill>
          <a:blip r:embed="rId3" cstate="print"/>
          <a:srcRect/>
          <a:stretch>
            <a:fillRect/>
          </a:stretch>
        </p:blipFill>
        <p:spPr bwMode="auto">
          <a:xfrm>
            <a:off x="2786050" y="3643314"/>
            <a:ext cx="4049087" cy="27860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2466" name="Picture 2" descr="C:\Documents and Settings\Administrator\桌面\2.jpg"/>
          <p:cNvPicPr>
            <a:picLocks noChangeAspect="1" noChangeArrowheads="1"/>
          </p:cNvPicPr>
          <p:nvPr/>
        </p:nvPicPr>
        <p:blipFill>
          <a:blip r:embed="rId4" cstate="print"/>
          <a:srcRect/>
          <a:stretch>
            <a:fillRect/>
          </a:stretch>
        </p:blipFill>
        <p:spPr bwMode="auto">
          <a:xfrm>
            <a:off x="500034" y="1357298"/>
            <a:ext cx="4753535" cy="329415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42910" y="467005"/>
            <a:ext cx="3429024" cy="461665"/>
          </a:xfrm>
          <a:prstGeom prst="rect">
            <a:avLst/>
          </a:prstGeom>
          <a:noFill/>
        </p:spPr>
        <p:txBody>
          <a:bodyPr wrap="square" rtlCol="0">
            <a:spAutoFit/>
          </a:bodyPr>
          <a:lstStyle/>
          <a:p>
            <a:r>
              <a:rPr lang="en-US" altLang="zh-CN" sz="2400" b="1" dirty="0" smtClean="0">
                <a:latin typeface="微软雅黑" pitchFamily="34" charset="-122"/>
                <a:ea typeface="微软雅黑" pitchFamily="34" charset="-122"/>
              </a:rPr>
              <a:t>2012</a:t>
            </a:r>
            <a:r>
              <a:rPr lang="zh-CN" altLang="en-US" sz="2400" b="1" dirty="0" smtClean="0">
                <a:latin typeface="微软雅黑" pitchFamily="34" charset="-122"/>
                <a:ea typeface="微软雅黑" pitchFamily="34" charset="-122"/>
              </a:rPr>
              <a:t>年奥运策划案展示</a:t>
            </a:r>
            <a:endParaRPr lang="en-US" altLang="zh-CN" sz="2400" b="1" dirty="0" smtClean="0">
              <a:latin typeface="微软雅黑" pitchFamily="34" charset="-122"/>
              <a:ea typeface="微软雅黑" pitchFamily="34" charset="-122"/>
            </a:endParaRPr>
          </a:p>
        </p:txBody>
      </p:sp>
      <p:sp>
        <p:nvSpPr>
          <p:cNvPr id="14" name="TextBox 13"/>
          <p:cNvSpPr txBox="1"/>
          <p:nvPr/>
        </p:nvSpPr>
        <p:spPr>
          <a:xfrm>
            <a:off x="4214810" y="1428736"/>
            <a:ext cx="3071834"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第</a:t>
            </a:r>
            <a:r>
              <a:rPr lang="en-US" b="1" dirty="0" smtClean="0">
                <a:latin typeface="微软雅黑" pitchFamily="34" charset="-122"/>
                <a:ea typeface="微软雅黑" pitchFamily="34" charset="-122"/>
              </a:rPr>
              <a:t>30</a:t>
            </a:r>
            <a:r>
              <a:rPr lang="zh-CN" altLang="en-US" b="1" dirty="0" smtClean="0">
                <a:latin typeface="微软雅黑" pitchFamily="34" charset="-122"/>
                <a:ea typeface="微软雅黑" pitchFamily="34" charset="-122"/>
              </a:rPr>
              <a:t>届伦敦奥运会</a:t>
            </a:r>
            <a:endParaRPr lang="zh-CN" altLang="en-US" dirty="0">
              <a:latin typeface="微软雅黑" pitchFamily="34" charset="-122"/>
              <a:ea typeface="微软雅黑" pitchFamily="34" charset="-122"/>
            </a:endParaRPr>
          </a:p>
        </p:txBody>
      </p:sp>
      <p:sp>
        <p:nvSpPr>
          <p:cNvPr id="15" name="TextBox 14"/>
          <p:cNvSpPr txBox="1"/>
          <p:nvPr/>
        </p:nvSpPr>
        <p:spPr>
          <a:xfrm>
            <a:off x="1857356" y="1928802"/>
            <a:ext cx="6500858" cy="1354217"/>
          </a:xfrm>
          <a:prstGeom prst="rect">
            <a:avLst/>
          </a:prstGeom>
          <a:noFill/>
        </p:spPr>
        <p:txBody>
          <a:bodyPr wrap="square" rtlCol="0">
            <a:spAutoFit/>
          </a:bodyPr>
          <a:lstStyle/>
          <a:p>
            <a:r>
              <a:rPr lang="zh-CN" altLang="en-US"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第</a:t>
            </a:r>
            <a:r>
              <a:rPr lang="en-US" sz="1600" dirty="0" smtClean="0">
                <a:latin typeface="微软雅黑" pitchFamily="34" charset="-122"/>
                <a:ea typeface="微软雅黑" pitchFamily="34" charset="-122"/>
              </a:rPr>
              <a:t>30</a:t>
            </a:r>
            <a:r>
              <a:rPr lang="zh-CN" altLang="en-US" sz="1600" dirty="0" smtClean="0">
                <a:latin typeface="微软雅黑" pitchFamily="34" charset="-122"/>
                <a:ea typeface="微软雅黑" pitchFamily="34" charset="-122"/>
              </a:rPr>
              <a:t>届伦敦奥运会将于</a:t>
            </a:r>
            <a:r>
              <a:rPr lang="en-US"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月</a:t>
            </a:r>
            <a:r>
              <a:rPr lang="en-US" sz="1600" dirty="0" smtClean="0">
                <a:latin typeface="微软雅黑" pitchFamily="34" charset="-122"/>
                <a:ea typeface="微软雅黑" pitchFamily="34" charset="-122"/>
              </a:rPr>
              <a:t>27</a:t>
            </a:r>
            <a:r>
              <a:rPr lang="zh-CN" altLang="en-US" sz="1600" dirty="0" smtClean="0">
                <a:latin typeface="微软雅黑" pitchFamily="34" charset="-122"/>
                <a:ea typeface="微软雅黑" pitchFamily="34" charset="-122"/>
              </a:rPr>
              <a:t>日在英国伦敦举行，中国广播网会进一步发挥台网一体优势，以中央电台奥运宣传方略为核心，以资讯、音视频、图片、多元策划、线上线下活动实现传统广播与互联网的无缝结合，实现“奥运央广主场”优质、个性化的用户体验，努力为网民呈现精彩奥运盛宴。</a:t>
            </a:r>
          </a:p>
        </p:txBody>
      </p:sp>
      <p:pic>
        <p:nvPicPr>
          <p:cNvPr id="61442" name="Picture 2" descr="C:\Documents and Settings\Administrator\桌面\1.jpg"/>
          <p:cNvPicPr>
            <a:picLocks noChangeAspect="1" noChangeArrowheads="1"/>
          </p:cNvPicPr>
          <p:nvPr/>
        </p:nvPicPr>
        <p:blipFill>
          <a:blip r:embed="rId2" cstate="print"/>
          <a:srcRect/>
          <a:stretch>
            <a:fillRect/>
          </a:stretch>
        </p:blipFill>
        <p:spPr bwMode="auto">
          <a:xfrm>
            <a:off x="733433" y="3571876"/>
            <a:ext cx="4981575" cy="2771775"/>
          </a:xfrm>
          <a:prstGeom prst="rect">
            <a:avLst/>
          </a:prstGeom>
          <a:ln>
            <a:noFill/>
          </a:ln>
          <a:effectLst>
            <a:outerShdw blurRad="190500" algn="tl" rotWithShape="0">
              <a:srgbClr val="000000">
                <a:alpha val="70000"/>
              </a:srgbClr>
            </a:outerShdw>
            <a:reflection blurRad="6350" stA="50000" endA="295" endPos="92000" dist="101600" dir="5400000" sy="-100000" algn="bl" rotWithShape="0"/>
          </a:effectLst>
        </p:spPr>
      </p:pic>
      <p:sp>
        <p:nvSpPr>
          <p:cNvPr id="16" name="TextBox 15"/>
          <p:cNvSpPr txBox="1"/>
          <p:nvPr/>
        </p:nvSpPr>
        <p:spPr>
          <a:xfrm>
            <a:off x="5609415" y="3786190"/>
            <a:ext cx="677108" cy="3071810"/>
          </a:xfrm>
          <a:prstGeom prst="rect">
            <a:avLst/>
          </a:prstGeom>
          <a:noFill/>
        </p:spPr>
        <p:txBody>
          <a:bodyPr vert="eaVert" wrap="square" rtlCol="0">
            <a:spAutoFit/>
          </a:bodyPr>
          <a:lstStyle/>
          <a:p>
            <a:r>
              <a:rPr lang="zh-CN" altLang="en-US" sz="1600" b="1" dirty="0" smtClean="0">
                <a:solidFill>
                  <a:srgbClr val="FF0000"/>
                </a:solidFill>
                <a:latin typeface="微软雅黑" pitchFamily="34" charset="-122"/>
                <a:ea typeface="微软雅黑" pitchFamily="34" charset="-122"/>
              </a:rPr>
              <a:t>中国广播网奥运专题设计图</a:t>
            </a:r>
          </a:p>
          <a:p>
            <a:endParaRPr lang="zh-CN" altLang="en-US" sz="16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11"/>
          <p:cNvSpPr>
            <a:spLocks noChangeArrowheads="1"/>
          </p:cNvSpPr>
          <p:nvPr/>
        </p:nvSpPr>
        <p:spPr bwMode="gray">
          <a:xfrm>
            <a:off x="428596" y="1643050"/>
            <a:ext cx="7786742" cy="4500594"/>
          </a:xfrm>
          <a:prstGeom prst="roundRect">
            <a:avLst>
              <a:gd name="adj" fmla="val 10889"/>
            </a:avLst>
          </a:prstGeom>
          <a:gradFill rotWithShape="1">
            <a:gsLst>
              <a:gs pos="0">
                <a:srgbClr val="DDDDDD"/>
              </a:gs>
              <a:gs pos="50000">
                <a:srgbClr val="DDDDDD">
                  <a:gamma/>
                  <a:tint val="39216"/>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eaLnBrk="1" hangingPunct="1">
              <a:defRPr/>
            </a:pPr>
            <a:endParaRPr lang="zh-CN" altLang="en-US" b="0">
              <a:solidFill>
                <a:schemeClr val="tx1"/>
              </a:solidFill>
              <a:latin typeface="Arial" charset="0"/>
              <a:ea typeface="宋体" pitchFamily="2" charset="-122"/>
            </a:endParaRPr>
          </a:p>
        </p:txBody>
      </p:sp>
      <p:sp>
        <p:nvSpPr>
          <p:cNvPr id="14" name="TextBox 13"/>
          <p:cNvSpPr txBox="1"/>
          <p:nvPr/>
        </p:nvSpPr>
        <p:spPr>
          <a:xfrm>
            <a:off x="785786" y="1854537"/>
            <a:ext cx="7000924" cy="4308872"/>
          </a:xfrm>
          <a:prstGeom prst="rect">
            <a:avLst/>
          </a:prstGeom>
          <a:noFill/>
        </p:spPr>
        <p:txBody>
          <a:bodyPr wrap="square" rtlCol="0">
            <a:spAutoFit/>
          </a:bodyPr>
          <a:lstStyle/>
          <a:p>
            <a:r>
              <a:rPr lang="zh-CN" altLang="en-US" sz="1600" b="1" dirty="0" smtClean="0">
                <a:latin typeface="微软雅黑" pitchFamily="34" charset="-122"/>
                <a:ea typeface="微软雅黑" pitchFamily="34" charset="-122"/>
              </a:rPr>
              <a:t>    一、伦敦奥运总冠名</a:t>
            </a:r>
            <a:endParaRPr lang="zh-CN" altLang="en-US" sz="1600" dirty="0" smtClean="0">
              <a:latin typeface="微软雅黑" pitchFamily="34" charset="-122"/>
              <a:ea typeface="微软雅黑" pitchFamily="34" charset="-122"/>
            </a:endParaRPr>
          </a:p>
          <a:p>
            <a:r>
              <a:rPr lang="zh-CN" altLang="en-US" sz="1600" dirty="0" smtClean="0">
                <a:latin typeface="微软雅黑" pitchFamily="34" charset="-122"/>
                <a:ea typeface="微软雅黑" pitchFamily="34" charset="-122"/>
              </a:rPr>
              <a:t>       企业权益呈现区域：中央电台连线口播、中国广播网奥运专题</a:t>
            </a:r>
            <a:r>
              <a:rPr lang="en-US" sz="1600" dirty="0" smtClean="0">
                <a:latin typeface="微软雅黑" pitchFamily="34" charset="-122"/>
                <a:ea typeface="微软雅黑" pitchFamily="34" charset="-122"/>
              </a:rPr>
              <a:t>top</a:t>
            </a:r>
            <a:r>
              <a:rPr lang="zh-CN" altLang="en-US" sz="1600" dirty="0" smtClean="0">
                <a:latin typeface="微软雅黑" pitchFamily="34" charset="-122"/>
                <a:ea typeface="微软雅黑" pitchFamily="34" charset="-122"/>
              </a:rPr>
              <a:t>图、中国广播网首页奥运专题宣传区域、中国广播网所有奥运视频片花、中国广播网奥运节目视频直播间背景板企业品牌</a:t>
            </a:r>
            <a:r>
              <a:rPr lang="en-US" altLang="zh-CN" sz="1600" dirty="0" smtClean="0">
                <a:latin typeface="微软雅黑" pitchFamily="34" charset="-122"/>
                <a:ea typeface="微软雅黑" pitchFamily="34" charset="-122"/>
              </a:rPr>
              <a:t>L</a:t>
            </a:r>
            <a:r>
              <a:rPr lang="en-US" sz="1600" dirty="0" smtClean="0">
                <a:latin typeface="微软雅黑" pitchFamily="34" charset="-122"/>
                <a:ea typeface="微软雅黑" pitchFamily="34" charset="-122"/>
              </a:rPr>
              <a:t>ogo</a:t>
            </a:r>
            <a:r>
              <a:rPr lang="zh-CN" altLang="en-US" sz="1600" dirty="0" smtClean="0">
                <a:latin typeface="微软雅黑" pitchFamily="34" charset="-122"/>
                <a:ea typeface="微软雅黑" pitchFamily="34" charset="-122"/>
              </a:rPr>
              <a:t>等等。</a:t>
            </a:r>
            <a:endParaRPr lang="en-US" altLang="zh-CN" sz="1600" dirty="0" smtClean="0">
              <a:latin typeface="微软雅黑" pitchFamily="34" charset="-122"/>
              <a:ea typeface="微软雅黑" pitchFamily="34" charset="-122"/>
            </a:endParaRPr>
          </a:p>
          <a:p>
            <a:endParaRPr lang="en-US" altLang="zh-CN" sz="1600" dirty="0" smtClean="0">
              <a:latin typeface="微软雅黑" pitchFamily="34" charset="-122"/>
              <a:ea typeface="微软雅黑" pitchFamily="34" charset="-122"/>
            </a:endParaRPr>
          </a:p>
          <a:p>
            <a:r>
              <a:rPr lang="zh-CN" altLang="en-US" sz="1600" b="1" dirty="0" smtClean="0">
                <a:latin typeface="微软雅黑" pitchFamily="34" charset="-122"/>
                <a:ea typeface="微软雅黑" pitchFamily="34" charset="-122"/>
              </a:rPr>
              <a:t>    二、伦敦奥运前期预热相关冠名</a:t>
            </a:r>
            <a:endParaRPr lang="zh-CN" altLang="en-US" sz="1600" dirty="0" smtClean="0">
              <a:latin typeface="微软雅黑" pitchFamily="34" charset="-122"/>
              <a:ea typeface="微软雅黑" pitchFamily="34" charset="-122"/>
            </a:endParaRPr>
          </a:p>
          <a:p>
            <a:r>
              <a:rPr lang="en-US" sz="1600" dirty="0" smtClean="0">
                <a:latin typeface="微软雅黑" pitchFamily="34" charset="-122"/>
                <a:ea typeface="微软雅黑" pitchFamily="34" charset="-122"/>
              </a:rPr>
              <a:t>               1</a:t>
            </a:r>
            <a:r>
              <a:rPr lang="zh-CN" altLang="en-US" sz="1600" dirty="0" smtClean="0">
                <a:latin typeface="微软雅黑" pitchFamily="34" charset="-122"/>
                <a:ea typeface="微软雅黑" pitchFamily="34" charset="-122"/>
              </a:rPr>
              <a:t>、“奥运主打星”活动。</a:t>
            </a:r>
            <a:endParaRPr lang="en-US" altLang="zh-CN" sz="1600" dirty="0" smtClean="0">
              <a:latin typeface="微软雅黑" pitchFamily="34" charset="-122"/>
              <a:ea typeface="微软雅黑" pitchFamily="34" charset="-122"/>
            </a:endParaRPr>
          </a:p>
          <a:p>
            <a:r>
              <a:rPr lang="en-US" sz="1600" dirty="0" smtClean="0">
                <a:latin typeface="微软雅黑" pitchFamily="34" charset="-122"/>
                <a:ea typeface="微软雅黑" pitchFamily="34" charset="-122"/>
              </a:rPr>
              <a:t>               2</a:t>
            </a:r>
            <a:r>
              <a:rPr lang="zh-CN" altLang="en-US" sz="1600" dirty="0" smtClean="0">
                <a:latin typeface="微软雅黑" pitchFamily="34" charset="-122"/>
                <a:ea typeface="微软雅黑" pitchFamily="34" charset="-122"/>
              </a:rPr>
              <a:t>、“最初的梦想”活动。</a:t>
            </a:r>
            <a:endParaRPr lang="en-US" altLang="zh-CN" sz="1600" dirty="0" smtClean="0">
              <a:latin typeface="微软雅黑" pitchFamily="34" charset="-122"/>
              <a:ea typeface="微软雅黑" pitchFamily="34" charset="-122"/>
            </a:endParaRPr>
          </a:p>
          <a:p>
            <a:r>
              <a:rPr lang="en-US" altLang="zh-CN" sz="1600" dirty="0" smtClean="0">
                <a:latin typeface="微软雅黑" pitchFamily="34" charset="-122"/>
                <a:ea typeface="微软雅黑" pitchFamily="34" charset="-122"/>
              </a:rPr>
              <a:t>               3</a:t>
            </a:r>
            <a:r>
              <a:rPr lang="zh-CN" altLang="en-US" sz="1600" dirty="0" smtClean="0">
                <a:latin typeface="微软雅黑" pitchFamily="34" charset="-122"/>
                <a:ea typeface="微软雅黑" pitchFamily="34" charset="-122"/>
              </a:rPr>
              <a:t>、“中国军团”活动。</a:t>
            </a:r>
            <a:endParaRPr lang="en-US" altLang="zh-CN" sz="1600" dirty="0" smtClean="0">
              <a:latin typeface="微软雅黑" pitchFamily="34" charset="-122"/>
              <a:ea typeface="微软雅黑" pitchFamily="34" charset="-122"/>
            </a:endParaRPr>
          </a:p>
          <a:p>
            <a:r>
              <a:rPr lang="en-US" altLang="zh-CN" sz="1600" dirty="0" smtClean="0">
                <a:latin typeface="微软雅黑" pitchFamily="34" charset="-122"/>
                <a:ea typeface="微软雅黑" pitchFamily="34" charset="-122"/>
              </a:rPr>
              <a:t>               4</a:t>
            </a:r>
            <a:r>
              <a:rPr lang="zh-CN" altLang="en-US" sz="1600" dirty="0" smtClean="0">
                <a:latin typeface="微软雅黑" pitchFamily="34" charset="-122"/>
                <a:ea typeface="微软雅黑" pitchFamily="34" charset="-122"/>
              </a:rPr>
              <a:t>、热点话题投票活动。</a:t>
            </a:r>
            <a:endParaRPr lang="en-US" altLang="zh-CN" sz="1600" dirty="0" smtClean="0">
              <a:latin typeface="微软雅黑" pitchFamily="34" charset="-122"/>
              <a:ea typeface="微软雅黑" pitchFamily="34" charset="-122"/>
            </a:endParaRPr>
          </a:p>
          <a:p>
            <a:endParaRPr lang="en-US" altLang="zh-CN" sz="1600" dirty="0" smtClean="0">
              <a:latin typeface="微软雅黑" pitchFamily="34" charset="-122"/>
              <a:ea typeface="微软雅黑" pitchFamily="34" charset="-122"/>
            </a:endParaRPr>
          </a:p>
          <a:p>
            <a:r>
              <a:rPr lang="zh-CN" altLang="en-US" sz="1600" b="1" dirty="0" smtClean="0">
                <a:latin typeface="微软雅黑" pitchFamily="34" charset="-122"/>
                <a:ea typeface="微软雅黑" pitchFamily="34" charset="-122"/>
              </a:rPr>
              <a:t>     三、赛事报道相关冠名</a:t>
            </a:r>
            <a:endParaRPr lang="zh-CN" altLang="en-US" sz="1600" dirty="0" smtClean="0">
              <a:latin typeface="微软雅黑" pitchFamily="34" charset="-122"/>
              <a:ea typeface="微软雅黑" pitchFamily="34" charset="-122"/>
            </a:endParaRPr>
          </a:p>
          <a:p>
            <a:r>
              <a:rPr lang="en-US" sz="1600" dirty="0" smtClean="0">
                <a:latin typeface="微软雅黑" pitchFamily="34" charset="-122"/>
                <a:ea typeface="微软雅黑" pitchFamily="34" charset="-122"/>
              </a:rPr>
              <a:t>               1</a:t>
            </a:r>
            <a:r>
              <a:rPr lang="zh-CN" altLang="en-US" sz="1600" dirty="0" smtClean="0">
                <a:latin typeface="微软雅黑" pitchFamily="34" charset="-122"/>
                <a:ea typeface="微软雅黑" pitchFamily="34" charset="-122"/>
              </a:rPr>
              <a:t>、“关注金牌日”活动。</a:t>
            </a:r>
            <a:endParaRPr lang="en-US" altLang="zh-CN" sz="1600" dirty="0" smtClean="0">
              <a:latin typeface="微软雅黑" pitchFamily="34" charset="-122"/>
              <a:ea typeface="微软雅黑" pitchFamily="34" charset="-122"/>
            </a:endParaRPr>
          </a:p>
          <a:p>
            <a:r>
              <a:rPr lang="en-US" altLang="zh-CN" sz="1600" dirty="0" smtClean="0">
                <a:latin typeface="微软雅黑" pitchFamily="34" charset="-122"/>
                <a:ea typeface="微软雅黑" pitchFamily="34" charset="-122"/>
              </a:rPr>
              <a:t>               2</a:t>
            </a:r>
            <a:r>
              <a:rPr lang="zh-CN" altLang="en-US" sz="1600" dirty="0" smtClean="0">
                <a:latin typeface="微软雅黑" pitchFamily="34" charset="-122"/>
                <a:ea typeface="微软雅黑" pitchFamily="34" charset="-122"/>
              </a:rPr>
              <a:t>、“我来做评论”活动。</a:t>
            </a:r>
            <a:endParaRPr lang="en-US" altLang="zh-CN" sz="1600" dirty="0" smtClean="0">
              <a:latin typeface="微软雅黑" pitchFamily="34" charset="-122"/>
              <a:ea typeface="微软雅黑" pitchFamily="34" charset="-122"/>
            </a:endParaRPr>
          </a:p>
          <a:p>
            <a:r>
              <a:rPr lang="en-US" sz="1600" dirty="0" smtClean="0">
                <a:latin typeface="微软雅黑" pitchFamily="34" charset="-122"/>
                <a:ea typeface="微软雅黑" pitchFamily="34" charset="-122"/>
              </a:rPr>
              <a:t>               3</a:t>
            </a:r>
            <a:r>
              <a:rPr lang="zh-CN" altLang="en-US" sz="1600" dirty="0" smtClean="0">
                <a:latin typeface="微软雅黑" pitchFamily="34" charset="-122"/>
                <a:ea typeface="微软雅黑" pitchFamily="34" charset="-122"/>
              </a:rPr>
              <a:t>、赛事播报多功能服务冠名。</a:t>
            </a:r>
            <a:endParaRPr lang="en-US" altLang="zh-CN" sz="1600" dirty="0" smtClean="0">
              <a:latin typeface="微软雅黑" pitchFamily="34" charset="-122"/>
              <a:ea typeface="微软雅黑" pitchFamily="34" charset="-122"/>
            </a:endParaRPr>
          </a:p>
          <a:p>
            <a:r>
              <a:rPr lang="en-US" sz="1600" dirty="0" smtClean="0">
                <a:latin typeface="微软雅黑" pitchFamily="34" charset="-122"/>
                <a:ea typeface="微软雅黑" pitchFamily="34" charset="-122"/>
              </a:rPr>
              <a:t>               4</a:t>
            </a:r>
            <a:r>
              <a:rPr lang="zh-CN" altLang="en-US" sz="1600" dirty="0" smtClean="0">
                <a:latin typeface="微软雅黑" pitchFamily="34" charset="-122"/>
                <a:ea typeface="微软雅黑" pitchFamily="34" charset="-122"/>
              </a:rPr>
              <a:t>、奥运人物搜索区域冠名</a:t>
            </a:r>
          </a:p>
          <a:p>
            <a:endParaRPr lang="zh-CN" altLang="en-US" dirty="0">
              <a:latin typeface="微软雅黑" pitchFamily="34" charset="-122"/>
              <a:ea typeface="微软雅黑" pitchFamily="34" charset="-122"/>
            </a:endParaRPr>
          </a:p>
        </p:txBody>
      </p:sp>
      <p:cxnSp>
        <p:nvCxnSpPr>
          <p:cNvPr id="15" name="直接连接符 14"/>
          <p:cNvCxnSpPr/>
          <p:nvPr/>
        </p:nvCxnSpPr>
        <p:spPr>
          <a:xfrm>
            <a:off x="1071538" y="3000372"/>
            <a:ext cx="6500858" cy="1588"/>
          </a:xfrm>
          <a:prstGeom prst="line">
            <a:avLst/>
          </a:prstGeom>
          <a:ln w="38100">
            <a:solidFill>
              <a:srgbClr val="FFC000"/>
            </a:solidFill>
          </a:ln>
          <a:effectLst/>
        </p:spPr>
        <p:style>
          <a:lnRef idx="1">
            <a:schemeClr val="accent1"/>
          </a:lnRef>
          <a:fillRef idx="0">
            <a:schemeClr val="accent1"/>
          </a:fillRef>
          <a:effectRef idx="0">
            <a:schemeClr val="accent1"/>
          </a:effectRef>
          <a:fontRef idx="minor">
            <a:schemeClr val="tx1"/>
          </a:fontRef>
        </p:style>
      </p:cxnSp>
      <p:pic>
        <p:nvPicPr>
          <p:cNvPr id="19" name="Picture 9" descr="2_57235178_diary"/>
          <p:cNvPicPr>
            <a:picLocks noChangeAspect="1" noChangeArrowheads="1"/>
          </p:cNvPicPr>
          <p:nvPr/>
        </p:nvPicPr>
        <p:blipFill>
          <a:blip r:embed="rId2" cstate="print"/>
          <a:srcRect/>
          <a:stretch>
            <a:fillRect/>
          </a:stretch>
        </p:blipFill>
        <p:spPr bwMode="auto">
          <a:xfrm>
            <a:off x="6429388" y="4286256"/>
            <a:ext cx="1643074" cy="1698046"/>
          </a:xfrm>
          <a:prstGeom prst="rect">
            <a:avLst/>
          </a:prstGeom>
          <a:ln>
            <a:noFill/>
          </a:ln>
          <a:effectLst>
            <a:softEdge rad="112500"/>
          </a:effectLst>
        </p:spPr>
      </p:pic>
      <p:cxnSp>
        <p:nvCxnSpPr>
          <p:cNvPr id="16" name="直接连接符 15"/>
          <p:cNvCxnSpPr/>
          <p:nvPr/>
        </p:nvCxnSpPr>
        <p:spPr>
          <a:xfrm>
            <a:off x="1071538" y="4429132"/>
            <a:ext cx="6500858" cy="1588"/>
          </a:xfrm>
          <a:prstGeom prst="line">
            <a:avLst/>
          </a:prstGeom>
          <a:ln w="38100">
            <a:solidFill>
              <a:srgbClr val="FFC000"/>
            </a:solidFill>
          </a:ln>
          <a:effectLst/>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42910" y="467005"/>
            <a:ext cx="3429024" cy="461665"/>
          </a:xfrm>
          <a:prstGeom prst="rect">
            <a:avLst/>
          </a:prstGeom>
          <a:noFill/>
        </p:spPr>
        <p:txBody>
          <a:bodyPr wrap="square" rtlCol="0">
            <a:spAutoFit/>
          </a:bodyPr>
          <a:lstStyle/>
          <a:p>
            <a:r>
              <a:rPr lang="en-US" altLang="zh-CN" sz="2400" b="1" dirty="0" smtClean="0">
                <a:latin typeface="微软雅黑" pitchFamily="34" charset="-122"/>
                <a:ea typeface="微软雅黑" pitchFamily="34" charset="-122"/>
              </a:rPr>
              <a:t>2012</a:t>
            </a:r>
            <a:r>
              <a:rPr lang="zh-CN" altLang="en-US" sz="2400" b="1" dirty="0" smtClean="0">
                <a:latin typeface="微软雅黑" pitchFamily="34" charset="-122"/>
                <a:ea typeface="微软雅黑" pitchFamily="34" charset="-122"/>
              </a:rPr>
              <a:t>年奥运策划案展示</a:t>
            </a:r>
            <a:endParaRPr lang="en-US" altLang="zh-CN" sz="2400" b="1" dirty="0" smtClean="0">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标注 1"/>
          <p:cNvSpPr>
            <a:spLocks noChangeArrowheads="1"/>
          </p:cNvSpPr>
          <p:nvPr/>
        </p:nvSpPr>
        <p:spPr bwMode="auto">
          <a:xfrm>
            <a:off x="4258195" y="1928802"/>
            <a:ext cx="4100019" cy="785817"/>
          </a:xfrm>
          <a:prstGeom prst="wedgeRectCallout">
            <a:avLst>
              <a:gd name="adj1" fmla="val -67426"/>
              <a:gd name="adj2" fmla="val 55319"/>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rgbClr val="FF0000"/>
                </a:solidFill>
                <a:latin typeface="微软雅黑" pitchFamily="34" charset="-122"/>
                <a:ea typeface="微软雅黑" pitchFamily="34" charset="-122"/>
              </a:rPr>
              <a:t>中国广播网介绍</a:t>
            </a:r>
          </a:p>
        </p:txBody>
      </p:sp>
      <p:sp>
        <p:nvSpPr>
          <p:cNvPr id="5124" name="矩形标注 2"/>
          <p:cNvSpPr>
            <a:spLocks noChangeArrowheads="1"/>
          </p:cNvSpPr>
          <p:nvPr/>
        </p:nvSpPr>
        <p:spPr bwMode="auto">
          <a:xfrm>
            <a:off x="4286248" y="2928934"/>
            <a:ext cx="4071966" cy="785817"/>
          </a:xfrm>
          <a:prstGeom prst="wedgeRectCallout">
            <a:avLst>
              <a:gd name="adj1" fmla="val -59528"/>
              <a:gd name="adj2" fmla="val 14255"/>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prstClr val="white"/>
                </a:solidFill>
                <a:latin typeface="微软雅黑" pitchFamily="34" charset="-122"/>
                <a:ea typeface="微软雅黑" pitchFamily="34" charset="-122"/>
              </a:rPr>
              <a:t>广告服务全面启动</a:t>
            </a:r>
          </a:p>
        </p:txBody>
      </p:sp>
      <p:sp>
        <p:nvSpPr>
          <p:cNvPr id="11" name="矩形标注 3"/>
          <p:cNvSpPr>
            <a:spLocks noChangeArrowheads="1"/>
          </p:cNvSpPr>
          <p:nvPr/>
        </p:nvSpPr>
        <p:spPr bwMode="auto">
          <a:xfrm>
            <a:off x="4286248" y="3929066"/>
            <a:ext cx="4071966" cy="785818"/>
          </a:xfrm>
          <a:prstGeom prst="wedgeRectCallout">
            <a:avLst>
              <a:gd name="adj1" fmla="val -67426"/>
              <a:gd name="adj2" fmla="val -47343"/>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prstClr val="white"/>
                </a:solidFill>
                <a:latin typeface="微软雅黑" pitchFamily="34" charset="-122"/>
                <a:ea typeface="微软雅黑" pitchFamily="34" charset="-122"/>
              </a:rPr>
              <a:t>广告产品及价格展示</a:t>
            </a:r>
          </a:p>
        </p:txBody>
      </p:sp>
      <p:sp>
        <p:nvSpPr>
          <p:cNvPr id="9" name="矩形 8"/>
          <p:cNvSpPr/>
          <p:nvPr/>
        </p:nvSpPr>
        <p:spPr>
          <a:xfrm>
            <a:off x="465834" y="428604"/>
            <a:ext cx="3106034" cy="584775"/>
          </a:xfrm>
          <a:prstGeom prst="rect">
            <a:avLst/>
          </a:prstGeom>
        </p:spPr>
        <p:txBody>
          <a:bodyPr wrap="square">
            <a:spAutoFit/>
          </a:bodyPr>
          <a:lstStyle/>
          <a:p>
            <a:r>
              <a:rPr lang="zh-CN" altLang="en-US" sz="3200" b="1" dirty="0" smtClean="0">
                <a:latin typeface="微软雅黑" pitchFamily="34" charset="-122"/>
                <a:ea typeface="微软雅黑" pitchFamily="34" charset="-122"/>
              </a:rPr>
              <a:t>目    录</a:t>
            </a:r>
            <a:endParaRPr lang="en-US" altLang="zh-CN" sz="3200" b="1" dirty="0">
              <a:latin typeface="微软雅黑" pitchFamily="34" charset="-122"/>
              <a:ea typeface="微软雅黑" pitchFamily="34" charset="-122"/>
            </a:endParaRPr>
          </a:p>
        </p:txBody>
      </p:sp>
      <p:sp>
        <p:nvSpPr>
          <p:cNvPr id="12" name="矩形标注 3"/>
          <p:cNvSpPr>
            <a:spLocks noChangeArrowheads="1"/>
          </p:cNvSpPr>
          <p:nvPr/>
        </p:nvSpPr>
        <p:spPr bwMode="auto">
          <a:xfrm>
            <a:off x="4286248" y="4929198"/>
            <a:ext cx="4071966" cy="857256"/>
          </a:xfrm>
          <a:prstGeom prst="wedgeRectCallout">
            <a:avLst>
              <a:gd name="adj1" fmla="val -67903"/>
              <a:gd name="adj2" fmla="val -65881"/>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zh-CN" altLang="en-US" sz="3200" b="1" baseline="-25000" dirty="0" smtClean="0">
                <a:solidFill>
                  <a:prstClr val="white"/>
                </a:solidFill>
                <a:latin typeface="微软雅黑" pitchFamily="34" charset="-122"/>
                <a:ea typeface="微软雅黑" pitchFamily="34" charset="-122"/>
              </a:rPr>
              <a:t>附件：网络广告市场规模及新媒      体其他业务概况简介</a:t>
            </a:r>
          </a:p>
        </p:txBody>
      </p:sp>
      <p:pic>
        <p:nvPicPr>
          <p:cNvPr id="8" name="Picture 2"/>
          <p:cNvPicPr>
            <a:picLocks noChangeAspect="1" noChangeArrowheads="1"/>
          </p:cNvPicPr>
          <p:nvPr/>
        </p:nvPicPr>
        <p:blipFill>
          <a:blip r:embed="rId2" cstate="print"/>
          <a:srcRect/>
          <a:stretch>
            <a:fillRect/>
          </a:stretch>
        </p:blipFill>
        <p:spPr bwMode="auto">
          <a:xfrm>
            <a:off x="539552" y="3164197"/>
            <a:ext cx="3456384" cy="1344923"/>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 xmlns:p14="http://schemas.microsoft.com/office/powerpoint/2010/main" val="2442659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nodeType="withEffect">
                                  <p:stCondLst>
                                    <p:cond delay="0"/>
                                  </p:stCondLst>
                                  <p:childTnLst>
                                    <p:animEffect transition="out" filter="blinds(horizontal)">
                                      <p:cBhvr>
                                        <p:cTn id="6" dur="500"/>
                                        <p:tgtEl>
                                          <p:spTgt spid="5124"/>
                                        </p:tgtEl>
                                      </p:cBhvr>
                                    </p:animEffect>
                                    <p:set>
                                      <p:cBhvr>
                                        <p:cTn id="7" dur="1" fill="hold">
                                          <p:stCondLst>
                                            <p:cond delay="499"/>
                                          </p:stCondLst>
                                        </p:cTn>
                                        <p:tgtEl>
                                          <p:spTgt spid="5124"/>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3" presetClass="exit" presetSubtype="10" fill="hold" nodeType="withEffect">
                                  <p:stCondLst>
                                    <p:cond delay="0"/>
                                  </p:stCondLst>
                                  <p:childTnLst>
                                    <p:animEffect transition="out" filter="blinds(horizontal)">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3500430" y="2643182"/>
            <a:ext cx="1714512" cy="1643074"/>
          </a:xfrm>
          <a:prstGeom prst="ellipse">
            <a:avLst/>
          </a:prstGeom>
          <a:solidFill>
            <a:srgbClr val="CC6600"/>
          </a:solidFill>
          <a:ln>
            <a:noFill/>
          </a:ln>
          <a:effectLst>
            <a:outerShdw blurRad="63500" sx="102000" sy="102000" algn="ctr" rotWithShape="0">
              <a:prstClr val="black">
                <a:alpha val="40000"/>
              </a:prstClr>
            </a:outerShdw>
            <a:reflection blurRad="6350" stA="50000" endA="300" endPos="555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椭圆 34"/>
          <p:cNvSpPr/>
          <p:nvPr/>
        </p:nvSpPr>
        <p:spPr>
          <a:xfrm>
            <a:off x="1428728" y="2786058"/>
            <a:ext cx="1214446" cy="1143008"/>
          </a:xfrm>
          <a:prstGeom prst="ellipse">
            <a:avLst/>
          </a:prstGeom>
          <a:solidFill>
            <a:srgbClr val="993300"/>
          </a:solidFill>
          <a:ln>
            <a:noFill/>
          </a:ln>
          <a:effectLst>
            <a:outerShdw blurRad="63500" sx="102000" sy="102000" algn="ctr" rotWithShape="0">
              <a:prstClr val="black">
                <a:alpha val="40000"/>
              </a:prstClr>
            </a:out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 name="TextBox 72"/>
          <p:cNvSpPr txBox="1"/>
          <p:nvPr/>
        </p:nvSpPr>
        <p:spPr>
          <a:xfrm>
            <a:off x="3714744" y="3143248"/>
            <a:ext cx="1428759" cy="646331"/>
          </a:xfrm>
          <a:prstGeom prst="rect">
            <a:avLst/>
          </a:prstGeom>
          <a:noFill/>
        </p:spPr>
        <p:txBody>
          <a:bodyPr wrap="square" rtlCol="0">
            <a:spAutoFit/>
          </a:bodyPr>
          <a:lstStyle/>
          <a:p>
            <a:r>
              <a:rPr lang="zh-CN" altLang="en-US" dirty="0" smtClean="0">
                <a:solidFill>
                  <a:schemeClr val="bg1">
                    <a:lumMod val="95000"/>
                  </a:schemeClr>
                </a:solidFill>
                <a:latin typeface="微软雅黑" pitchFamily="34" charset="-122"/>
                <a:ea typeface="微软雅黑" pitchFamily="34" charset="-122"/>
              </a:rPr>
              <a:t>独家</a:t>
            </a:r>
            <a:endParaRPr lang="en-US" altLang="zh-CN" dirty="0" smtClean="0">
              <a:solidFill>
                <a:schemeClr val="bg1">
                  <a:lumMod val="95000"/>
                </a:schemeClr>
              </a:solidFill>
              <a:latin typeface="微软雅黑" pitchFamily="34" charset="-122"/>
              <a:ea typeface="微软雅黑" pitchFamily="34" charset="-122"/>
            </a:endParaRPr>
          </a:p>
          <a:p>
            <a:r>
              <a:rPr lang="zh-CN" altLang="en-US" dirty="0" smtClean="0">
                <a:solidFill>
                  <a:schemeClr val="bg1">
                    <a:lumMod val="95000"/>
                  </a:schemeClr>
                </a:solidFill>
                <a:latin typeface="微软雅黑" pitchFamily="34" charset="-122"/>
                <a:ea typeface="微软雅黑" pitchFamily="34" charset="-122"/>
              </a:rPr>
              <a:t>    网络收听</a:t>
            </a:r>
            <a:endParaRPr lang="zh-CN" altLang="en-US" dirty="0">
              <a:solidFill>
                <a:schemeClr val="bg1">
                  <a:lumMod val="95000"/>
                </a:schemeClr>
              </a:solidFill>
              <a:latin typeface="微软雅黑" pitchFamily="34" charset="-122"/>
              <a:ea typeface="微软雅黑" pitchFamily="34" charset="-122"/>
            </a:endParaRPr>
          </a:p>
        </p:txBody>
      </p:sp>
      <p:sp>
        <p:nvSpPr>
          <p:cNvPr id="74" name="TextBox 73"/>
          <p:cNvSpPr txBox="1"/>
          <p:nvPr/>
        </p:nvSpPr>
        <p:spPr>
          <a:xfrm>
            <a:off x="1714480" y="3143248"/>
            <a:ext cx="928694" cy="369332"/>
          </a:xfrm>
          <a:prstGeom prst="rect">
            <a:avLst/>
          </a:prstGeom>
          <a:noFill/>
        </p:spPr>
        <p:txBody>
          <a:bodyPr wrap="square" rtlCol="0">
            <a:spAutoFit/>
          </a:bodyPr>
          <a:lstStyle/>
          <a:p>
            <a:r>
              <a:rPr lang="zh-CN" altLang="en-US" dirty="0" smtClean="0">
                <a:solidFill>
                  <a:schemeClr val="bg1">
                    <a:lumMod val="95000"/>
                  </a:schemeClr>
                </a:solidFill>
                <a:latin typeface="微软雅黑" pitchFamily="34" charset="-122"/>
                <a:ea typeface="微软雅黑" pitchFamily="34" charset="-122"/>
              </a:rPr>
              <a:t>口播</a:t>
            </a:r>
            <a:endParaRPr lang="zh-CN" altLang="en-US" dirty="0">
              <a:solidFill>
                <a:schemeClr val="bg1">
                  <a:lumMod val="95000"/>
                </a:schemeClr>
              </a:solidFill>
              <a:latin typeface="微软雅黑" pitchFamily="34" charset="-122"/>
              <a:ea typeface="微软雅黑" pitchFamily="34" charset="-122"/>
            </a:endParaRPr>
          </a:p>
        </p:txBody>
      </p:sp>
      <p:sp>
        <p:nvSpPr>
          <p:cNvPr id="82" name="椭圆 81"/>
          <p:cNvSpPr/>
          <p:nvPr/>
        </p:nvSpPr>
        <p:spPr>
          <a:xfrm>
            <a:off x="1785918" y="4714884"/>
            <a:ext cx="1928826" cy="1785950"/>
          </a:xfrm>
          <a:prstGeom prst="ellipse">
            <a:avLst/>
          </a:prstGeom>
          <a:solidFill>
            <a:srgbClr val="CC6600"/>
          </a:solidFill>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3" name="椭圆 82"/>
          <p:cNvSpPr/>
          <p:nvPr/>
        </p:nvSpPr>
        <p:spPr>
          <a:xfrm>
            <a:off x="6072198" y="1726630"/>
            <a:ext cx="1643074" cy="1571636"/>
          </a:xfrm>
          <a:prstGeom prst="ellipse">
            <a:avLst/>
          </a:prstGeom>
          <a:solidFill>
            <a:srgbClr val="99330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5" name="TextBox 74"/>
          <p:cNvSpPr txBox="1"/>
          <p:nvPr/>
        </p:nvSpPr>
        <p:spPr>
          <a:xfrm>
            <a:off x="2071670" y="5286388"/>
            <a:ext cx="2071702" cy="646331"/>
          </a:xfrm>
          <a:prstGeom prst="rect">
            <a:avLst/>
          </a:prstGeom>
          <a:noFill/>
        </p:spPr>
        <p:txBody>
          <a:bodyPr wrap="square" rtlCol="0">
            <a:spAutoFit/>
          </a:bodyPr>
          <a:lstStyle/>
          <a:p>
            <a:r>
              <a:rPr lang="zh-CN" altLang="en-US" dirty="0" smtClean="0">
                <a:solidFill>
                  <a:schemeClr val="bg1">
                    <a:lumMod val="95000"/>
                  </a:schemeClr>
                </a:solidFill>
                <a:latin typeface="微软雅黑" pitchFamily="34" charset="-122"/>
                <a:ea typeface="微软雅黑" pitchFamily="34" charset="-122"/>
              </a:rPr>
              <a:t>倒计时</a:t>
            </a:r>
            <a:endParaRPr lang="en-US" altLang="zh-CN" dirty="0" smtClean="0">
              <a:solidFill>
                <a:schemeClr val="bg1">
                  <a:lumMod val="95000"/>
                </a:schemeClr>
              </a:solidFill>
              <a:latin typeface="微软雅黑" pitchFamily="34" charset="-122"/>
              <a:ea typeface="微软雅黑" pitchFamily="34" charset="-122"/>
            </a:endParaRPr>
          </a:p>
          <a:p>
            <a:r>
              <a:rPr lang="en-US" altLang="zh-CN" dirty="0" smtClean="0">
                <a:solidFill>
                  <a:schemeClr val="bg1">
                    <a:lumMod val="95000"/>
                  </a:schemeClr>
                </a:solidFill>
                <a:latin typeface="微软雅黑" pitchFamily="34" charset="-122"/>
                <a:ea typeface="微软雅黑" pitchFamily="34" charset="-122"/>
              </a:rPr>
              <a:t>       </a:t>
            </a:r>
            <a:r>
              <a:rPr lang="zh-CN" altLang="en-US" dirty="0" smtClean="0">
                <a:solidFill>
                  <a:schemeClr val="bg1">
                    <a:lumMod val="95000"/>
                  </a:schemeClr>
                </a:solidFill>
                <a:latin typeface="微软雅黑" pitchFamily="34" charset="-122"/>
                <a:ea typeface="微软雅黑" pitchFamily="34" charset="-122"/>
              </a:rPr>
              <a:t>里程碑</a:t>
            </a:r>
            <a:endParaRPr lang="zh-CN" altLang="en-US" dirty="0">
              <a:solidFill>
                <a:schemeClr val="bg1">
                  <a:lumMod val="95000"/>
                </a:schemeClr>
              </a:solidFill>
              <a:latin typeface="微软雅黑" pitchFamily="34" charset="-122"/>
              <a:ea typeface="微软雅黑" pitchFamily="34" charset="-122"/>
            </a:endParaRPr>
          </a:p>
        </p:txBody>
      </p:sp>
      <p:sp>
        <p:nvSpPr>
          <p:cNvPr id="76" name="TextBox 75"/>
          <p:cNvSpPr txBox="1"/>
          <p:nvPr/>
        </p:nvSpPr>
        <p:spPr>
          <a:xfrm>
            <a:off x="6143636" y="2357430"/>
            <a:ext cx="1643074" cy="369332"/>
          </a:xfrm>
          <a:prstGeom prst="rect">
            <a:avLst/>
          </a:prstGeom>
          <a:noFill/>
        </p:spPr>
        <p:txBody>
          <a:bodyPr wrap="square" rtlCol="0">
            <a:spAutoFit/>
          </a:bodyPr>
          <a:lstStyle/>
          <a:p>
            <a:r>
              <a:rPr lang="zh-CN" altLang="en-US" dirty="0" smtClean="0">
                <a:solidFill>
                  <a:schemeClr val="bg1">
                    <a:lumMod val="95000"/>
                  </a:schemeClr>
                </a:solidFill>
                <a:latin typeface="微软雅黑" pitchFamily="34" charset="-122"/>
                <a:ea typeface="微软雅黑" pitchFamily="34" charset="-122"/>
              </a:rPr>
              <a:t>视频片花独享</a:t>
            </a:r>
            <a:endParaRPr lang="zh-CN" altLang="en-US" dirty="0">
              <a:solidFill>
                <a:schemeClr val="bg1">
                  <a:lumMod val="95000"/>
                </a:schemeClr>
              </a:solidFill>
              <a:latin typeface="微软雅黑" pitchFamily="34" charset="-122"/>
              <a:ea typeface="微软雅黑" pitchFamily="34" charset="-122"/>
            </a:endParaRPr>
          </a:p>
        </p:txBody>
      </p:sp>
      <p:sp>
        <p:nvSpPr>
          <p:cNvPr id="84" name="椭圆 83"/>
          <p:cNvSpPr/>
          <p:nvPr/>
        </p:nvSpPr>
        <p:spPr>
          <a:xfrm>
            <a:off x="5214942" y="4286256"/>
            <a:ext cx="1643074" cy="1571636"/>
          </a:xfrm>
          <a:prstGeom prst="ellipse">
            <a:avLst/>
          </a:prstGeom>
          <a:solidFill>
            <a:srgbClr val="993300"/>
          </a:solidFill>
          <a:ln>
            <a:noFill/>
          </a:ln>
          <a:effectLst>
            <a:outerShdw blurRad="50800" dist="38100" algn="l" rotWithShape="0">
              <a:prstClr val="black">
                <a:alpha val="40000"/>
              </a:prstClr>
            </a:outerShdw>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7" name="TextBox 76"/>
          <p:cNvSpPr txBox="1"/>
          <p:nvPr/>
        </p:nvSpPr>
        <p:spPr>
          <a:xfrm>
            <a:off x="5286380" y="4857760"/>
            <a:ext cx="1643074" cy="369332"/>
          </a:xfrm>
          <a:prstGeom prst="rect">
            <a:avLst/>
          </a:prstGeom>
          <a:noFill/>
        </p:spPr>
        <p:txBody>
          <a:bodyPr wrap="square" rtlCol="0">
            <a:spAutoFit/>
          </a:bodyPr>
          <a:lstStyle/>
          <a:p>
            <a:r>
              <a:rPr lang="zh-CN" altLang="en-US" dirty="0" smtClean="0">
                <a:solidFill>
                  <a:schemeClr val="bg1">
                    <a:lumMod val="95000"/>
                  </a:schemeClr>
                </a:solidFill>
                <a:latin typeface="微软雅黑" pitchFamily="34" charset="-122"/>
                <a:ea typeface="微软雅黑" pitchFamily="34" charset="-122"/>
              </a:rPr>
              <a:t>战略合作伙伴</a:t>
            </a:r>
            <a:endParaRPr lang="zh-CN" altLang="en-US" dirty="0">
              <a:solidFill>
                <a:schemeClr val="bg1">
                  <a:lumMod val="95000"/>
                </a:schemeClr>
              </a:solidFill>
              <a:latin typeface="微软雅黑" pitchFamily="34" charset="-122"/>
              <a:ea typeface="微软雅黑" pitchFamily="34" charset="-122"/>
            </a:endParaRPr>
          </a:p>
        </p:txBody>
      </p:sp>
      <p:sp>
        <p:nvSpPr>
          <p:cNvPr id="85" name="TextBox 84"/>
          <p:cNvSpPr txBox="1"/>
          <p:nvPr/>
        </p:nvSpPr>
        <p:spPr>
          <a:xfrm>
            <a:off x="3428992" y="1571612"/>
            <a:ext cx="2643206" cy="369332"/>
          </a:xfrm>
          <a:prstGeom prst="rect">
            <a:avLst/>
          </a:prstGeom>
          <a:noFill/>
        </p:spPr>
        <p:txBody>
          <a:bodyPr wrap="square" rtlCol="0">
            <a:spAutoFit/>
          </a:bodyPr>
          <a:lstStyle/>
          <a:p>
            <a:r>
              <a:rPr lang="zh-CN" altLang="en-US" b="1" dirty="0" smtClean="0">
                <a:solidFill>
                  <a:srgbClr val="FF0000"/>
                </a:solidFill>
                <a:latin typeface="微软雅黑" pitchFamily="34" charset="-122"/>
                <a:ea typeface="微软雅黑" pitchFamily="34" charset="-122"/>
              </a:rPr>
              <a:t>总冠名专享</a:t>
            </a:r>
            <a:endParaRPr lang="zh-CN" altLang="en-US" b="1" dirty="0">
              <a:solidFill>
                <a:srgbClr val="FF0000"/>
              </a:solidFill>
              <a:latin typeface="微软雅黑" pitchFamily="34" charset="-122"/>
              <a:ea typeface="微软雅黑" pitchFamily="34" charset="-122"/>
            </a:endParaRPr>
          </a:p>
        </p:txBody>
      </p:sp>
      <p:sp>
        <p:nvSpPr>
          <p:cNvPr id="14" name="TextBox 13"/>
          <p:cNvSpPr txBox="1"/>
          <p:nvPr/>
        </p:nvSpPr>
        <p:spPr>
          <a:xfrm>
            <a:off x="642910" y="467005"/>
            <a:ext cx="3429024" cy="461665"/>
          </a:xfrm>
          <a:prstGeom prst="rect">
            <a:avLst/>
          </a:prstGeom>
          <a:noFill/>
        </p:spPr>
        <p:txBody>
          <a:bodyPr wrap="square" rtlCol="0">
            <a:spAutoFit/>
          </a:bodyPr>
          <a:lstStyle/>
          <a:p>
            <a:r>
              <a:rPr lang="en-US" altLang="zh-CN" sz="2400" b="1" dirty="0" smtClean="0">
                <a:latin typeface="微软雅黑" pitchFamily="34" charset="-122"/>
                <a:ea typeface="微软雅黑" pitchFamily="34" charset="-122"/>
              </a:rPr>
              <a:t>2012</a:t>
            </a:r>
            <a:r>
              <a:rPr lang="zh-CN" altLang="en-US" sz="2400" b="1" dirty="0" smtClean="0">
                <a:latin typeface="微软雅黑" pitchFamily="34" charset="-122"/>
                <a:ea typeface="微软雅黑" pitchFamily="34" charset="-122"/>
              </a:rPr>
              <a:t>年奥运策划案展示</a:t>
            </a:r>
            <a:endParaRPr lang="en-US" altLang="zh-CN" sz="2400" b="1" dirty="0" smtClean="0">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4" descr="jagautumsongpaper5.jpg"/>
          <p:cNvPicPr>
            <a:picLocks noChangeAspect="1" noChangeArrowheads="1"/>
          </p:cNvPicPr>
          <p:nvPr/>
        </p:nvPicPr>
        <p:blipFill>
          <a:blip r:embed="rId2" cstate="print"/>
          <a:srcRect/>
          <a:stretch>
            <a:fillRect/>
          </a:stretch>
        </p:blipFill>
        <p:spPr bwMode="auto">
          <a:xfrm>
            <a:off x="3690926" y="2900370"/>
            <a:ext cx="3121025" cy="3121025"/>
          </a:xfrm>
          <a:prstGeom prst="rect">
            <a:avLst/>
          </a:prstGeom>
          <a:ln>
            <a:noFill/>
          </a:ln>
          <a:effectLst>
            <a:softEdge rad="112500"/>
          </a:effectLst>
        </p:spPr>
      </p:pic>
      <p:pic>
        <p:nvPicPr>
          <p:cNvPr id="7" name="图片 3" descr="jagautumsongpaper1.jpg"/>
          <p:cNvPicPr>
            <a:picLocks noChangeAspect="1" noChangeArrowheads="1"/>
          </p:cNvPicPr>
          <p:nvPr/>
        </p:nvPicPr>
        <p:blipFill>
          <a:blip r:embed="rId3" cstate="print"/>
          <a:srcRect/>
          <a:stretch>
            <a:fillRect/>
          </a:stretch>
        </p:blipFill>
        <p:spPr bwMode="auto">
          <a:xfrm>
            <a:off x="1404926" y="1757370"/>
            <a:ext cx="3121025" cy="3121025"/>
          </a:xfrm>
          <a:prstGeom prst="rect">
            <a:avLst/>
          </a:prstGeom>
          <a:ln>
            <a:noFill/>
          </a:ln>
          <a:effectLst>
            <a:softEdge rad="112500"/>
          </a:effectLst>
        </p:spPr>
      </p:pic>
      <p:sp>
        <p:nvSpPr>
          <p:cNvPr id="10" name="TextBox 9"/>
          <p:cNvSpPr txBox="1"/>
          <p:nvPr/>
        </p:nvSpPr>
        <p:spPr>
          <a:xfrm>
            <a:off x="1643042" y="2285992"/>
            <a:ext cx="2214578" cy="523220"/>
          </a:xfrm>
          <a:prstGeom prst="rect">
            <a:avLst/>
          </a:prstGeom>
          <a:noFill/>
        </p:spPr>
        <p:txBody>
          <a:bodyPr wrap="square" rtlCol="0">
            <a:spAutoFit/>
          </a:bodyPr>
          <a:lstStyle/>
          <a:p>
            <a:r>
              <a:rPr lang="en-US" altLang="zh-CN" sz="2800" dirty="0" smtClean="0">
                <a:latin typeface="方正姚体" pitchFamily="2" charset="-122"/>
                <a:ea typeface="方正姚体" pitchFamily="2" charset="-122"/>
              </a:rPr>
              <a:t>1</a:t>
            </a:r>
            <a:r>
              <a:rPr lang="zh-CN" altLang="en-US" sz="2800" dirty="0" smtClean="0">
                <a:latin typeface="方正姚体" pitchFamily="2" charset="-122"/>
                <a:ea typeface="方正姚体" pitchFamily="2" charset="-122"/>
              </a:rPr>
              <a:t>、软文宣传</a:t>
            </a:r>
            <a:endParaRPr lang="zh-CN" altLang="en-US" sz="2800" dirty="0">
              <a:latin typeface="方正姚体" pitchFamily="2" charset="-122"/>
              <a:ea typeface="方正姚体" pitchFamily="2" charset="-122"/>
            </a:endParaRPr>
          </a:p>
        </p:txBody>
      </p:sp>
      <p:sp>
        <p:nvSpPr>
          <p:cNvPr id="11" name="TextBox 10"/>
          <p:cNvSpPr txBox="1"/>
          <p:nvPr/>
        </p:nvSpPr>
        <p:spPr>
          <a:xfrm>
            <a:off x="2071670" y="3214686"/>
            <a:ext cx="2143140" cy="523220"/>
          </a:xfrm>
          <a:prstGeom prst="rect">
            <a:avLst/>
          </a:prstGeom>
          <a:noFill/>
        </p:spPr>
        <p:txBody>
          <a:bodyPr wrap="square" rtlCol="0">
            <a:spAutoFit/>
          </a:bodyPr>
          <a:lstStyle/>
          <a:p>
            <a:r>
              <a:rPr lang="en-US" altLang="zh-CN" sz="2800" dirty="0" smtClean="0">
                <a:latin typeface="方正姚体" pitchFamily="2" charset="-122"/>
                <a:ea typeface="方正姚体" pitchFamily="2" charset="-122"/>
              </a:rPr>
              <a:t>2</a:t>
            </a:r>
            <a:r>
              <a:rPr lang="zh-CN" altLang="en-US" sz="2800" dirty="0" smtClean="0">
                <a:latin typeface="方正姚体" pitchFamily="2" charset="-122"/>
                <a:ea typeface="方正姚体" pitchFamily="2" charset="-122"/>
              </a:rPr>
              <a:t>、微博活动</a:t>
            </a:r>
            <a:endParaRPr lang="zh-CN" altLang="en-US" sz="2800" dirty="0">
              <a:latin typeface="方正姚体" pitchFamily="2" charset="-122"/>
              <a:ea typeface="方正姚体" pitchFamily="2" charset="-122"/>
            </a:endParaRPr>
          </a:p>
        </p:txBody>
      </p:sp>
      <p:sp>
        <p:nvSpPr>
          <p:cNvPr id="12" name="TextBox 11"/>
          <p:cNvSpPr txBox="1"/>
          <p:nvPr/>
        </p:nvSpPr>
        <p:spPr>
          <a:xfrm>
            <a:off x="4643438" y="4143380"/>
            <a:ext cx="2214578" cy="523220"/>
          </a:xfrm>
          <a:prstGeom prst="rect">
            <a:avLst/>
          </a:prstGeom>
          <a:noFill/>
        </p:spPr>
        <p:txBody>
          <a:bodyPr wrap="square" rtlCol="0">
            <a:spAutoFit/>
          </a:bodyPr>
          <a:lstStyle/>
          <a:p>
            <a:r>
              <a:rPr lang="en-US" altLang="zh-CN" sz="2800" dirty="0" smtClean="0">
                <a:solidFill>
                  <a:srgbClr val="FFC000"/>
                </a:solidFill>
                <a:latin typeface="方正姚体" pitchFamily="2" charset="-122"/>
                <a:ea typeface="方正姚体" pitchFamily="2" charset="-122"/>
              </a:rPr>
              <a:t>3</a:t>
            </a:r>
            <a:r>
              <a:rPr lang="zh-CN" altLang="en-US" sz="2800" dirty="0" smtClean="0">
                <a:solidFill>
                  <a:srgbClr val="FFC000"/>
                </a:solidFill>
                <a:latin typeface="方正姚体" pitchFamily="2" charset="-122"/>
                <a:ea typeface="方正姚体" pitchFamily="2" charset="-122"/>
              </a:rPr>
              <a:t>、论坛互动</a:t>
            </a:r>
            <a:endParaRPr lang="zh-CN" altLang="en-US" sz="2800" dirty="0">
              <a:solidFill>
                <a:srgbClr val="FFC000"/>
              </a:solidFill>
              <a:latin typeface="方正姚体" pitchFamily="2" charset="-122"/>
              <a:ea typeface="方正姚体" pitchFamily="2" charset="-122"/>
            </a:endParaRPr>
          </a:p>
        </p:txBody>
      </p:sp>
      <p:sp>
        <p:nvSpPr>
          <p:cNvPr id="13" name="TextBox 12"/>
          <p:cNvSpPr txBox="1"/>
          <p:nvPr/>
        </p:nvSpPr>
        <p:spPr>
          <a:xfrm>
            <a:off x="3929058" y="5286388"/>
            <a:ext cx="3143272" cy="523220"/>
          </a:xfrm>
          <a:prstGeom prst="rect">
            <a:avLst/>
          </a:prstGeom>
          <a:noFill/>
        </p:spPr>
        <p:txBody>
          <a:bodyPr wrap="square" rtlCol="0">
            <a:spAutoFit/>
          </a:bodyPr>
          <a:lstStyle/>
          <a:p>
            <a:r>
              <a:rPr lang="en-US" altLang="zh-CN" sz="2800" dirty="0" smtClean="0">
                <a:solidFill>
                  <a:srgbClr val="FFC000"/>
                </a:solidFill>
                <a:latin typeface="方正姚体" pitchFamily="2" charset="-122"/>
                <a:ea typeface="方正姚体" pitchFamily="2" charset="-122"/>
              </a:rPr>
              <a:t>4</a:t>
            </a:r>
            <a:r>
              <a:rPr lang="zh-CN" altLang="en-US" sz="2800" dirty="0" smtClean="0">
                <a:solidFill>
                  <a:srgbClr val="FFC000"/>
                </a:solidFill>
                <a:latin typeface="方正姚体" pitchFamily="2" charset="-122"/>
                <a:ea typeface="方正姚体" pitchFamily="2" charset="-122"/>
              </a:rPr>
              <a:t>、线下活动配合</a:t>
            </a:r>
            <a:endParaRPr lang="zh-CN" altLang="en-US" sz="2800" dirty="0">
              <a:solidFill>
                <a:srgbClr val="FFC000"/>
              </a:solidFill>
              <a:latin typeface="方正姚体" pitchFamily="2" charset="-122"/>
              <a:ea typeface="方正姚体" pitchFamily="2" charset="-122"/>
            </a:endParaRPr>
          </a:p>
        </p:txBody>
      </p:sp>
      <p:sp>
        <p:nvSpPr>
          <p:cNvPr id="9" name="TextBox 8"/>
          <p:cNvSpPr txBox="1"/>
          <p:nvPr/>
        </p:nvSpPr>
        <p:spPr>
          <a:xfrm>
            <a:off x="642910" y="428604"/>
            <a:ext cx="292895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增值服务</a:t>
            </a:r>
            <a:endParaRPr lang="en-US" altLang="zh-CN" sz="2400" b="1" dirty="0" smtClean="0">
              <a:latin typeface="微软雅黑" pitchFamily="34" charset="-122"/>
              <a:ea typeface="微软雅黑" pitchFamily="34" charset="-122"/>
            </a:endParaRPr>
          </a:p>
        </p:txBody>
      </p:sp>
      <p:pic>
        <p:nvPicPr>
          <p:cNvPr id="14" name="图片 2" descr="autumnleaf6.png"/>
          <p:cNvPicPr>
            <a:picLocks noChangeAspect="1" noChangeArrowheads="1"/>
          </p:cNvPicPr>
          <p:nvPr/>
        </p:nvPicPr>
        <p:blipFill>
          <a:blip r:embed="rId4" cstate="print"/>
          <a:srcRect/>
          <a:stretch>
            <a:fillRect/>
          </a:stretch>
        </p:blipFill>
        <p:spPr bwMode="auto">
          <a:xfrm>
            <a:off x="5357818" y="109529"/>
            <a:ext cx="2116137" cy="2176463"/>
          </a:xfrm>
          <a:prstGeom prst="rect">
            <a:avLst/>
          </a:prstGeom>
          <a:noFill/>
          <a:ln w="9525">
            <a:noFill/>
            <a:miter lim="800000"/>
            <a:headEnd/>
            <a:tailEnd/>
          </a:ln>
          <a:effectLst>
            <a:reflection blurRad="6350" stA="50000" endA="295" endPos="92000" dist="101600" dir="5400000" sy="-100000" algn="bl" rotWithShape="0"/>
          </a:effectLst>
        </p:spPr>
      </p:pic>
      <p:pic>
        <p:nvPicPr>
          <p:cNvPr id="15" name="图片 14" descr="autumnleaf4.png"/>
          <p:cNvPicPr>
            <a:picLocks noChangeAspect="1" noChangeArrowheads="1"/>
          </p:cNvPicPr>
          <p:nvPr/>
        </p:nvPicPr>
        <p:blipFill>
          <a:blip r:embed="rId5" cstate="print"/>
          <a:srcRect/>
          <a:stretch>
            <a:fillRect/>
          </a:stretch>
        </p:blipFill>
        <p:spPr bwMode="auto">
          <a:xfrm>
            <a:off x="785786" y="3857628"/>
            <a:ext cx="1428760" cy="1521492"/>
          </a:xfrm>
          <a:prstGeom prst="rect">
            <a:avLst/>
          </a:prstGeom>
          <a:noFill/>
          <a:ln w="9525">
            <a:noFill/>
            <a:miter lim="800000"/>
            <a:headEnd/>
            <a:tailEnd/>
          </a:ln>
          <a:effectLst>
            <a:reflection blurRad="6350" stA="50000" endA="295" endPos="92000" dist="101600" dir="5400000" sy="-100000" algn="bl" rotWithShape="0"/>
          </a:effectLst>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标注 1"/>
          <p:cNvSpPr>
            <a:spLocks noChangeArrowheads="1"/>
          </p:cNvSpPr>
          <p:nvPr/>
        </p:nvSpPr>
        <p:spPr bwMode="auto">
          <a:xfrm>
            <a:off x="4258195" y="2000239"/>
            <a:ext cx="4100019" cy="642943"/>
          </a:xfrm>
          <a:prstGeom prst="wedgeRectCallout">
            <a:avLst>
              <a:gd name="adj1" fmla="val -67426"/>
              <a:gd name="adj2" fmla="val 55319"/>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chemeClr val="bg1"/>
                </a:solidFill>
                <a:latin typeface="微软雅黑" pitchFamily="34" charset="-122"/>
                <a:ea typeface="微软雅黑" pitchFamily="34" charset="-122"/>
              </a:rPr>
              <a:t>中国广播网介绍</a:t>
            </a:r>
          </a:p>
        </p:txBody>
      </p:sp>
      <p:sp>
        <p:nvSpPr>
          <p:cNvPr id="5124" name="矩形标注 2"/>
          <p:cNvSpPr>
            <a:spLocks noChangeArrowheads="1"/>
          </p:cNvSpPr>
          <p:nvPr/>
        </p:nvSpPr>
        <p:spPr bwMode="auto">
          <a:xfrm>
            <a:off x="4286248" y="2928935"/>
            <a:ext cx="4071966" cy="642942"/>
          </a:xfrm>
          <a:prstGeom prst="wedgeRectCallout">
            <a:avLst>
              <a:gd name="adj1" fmla="val -59528"/>
              <a:gd name="adj2" fmla="val 14255"/>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prstClr val="white"/>
                </a:solidFill>
                <a:latin typeface="微软雅黑" pitchFamily="34" charset="-122"/>
                <a:ea typeface="微软雅黑" pitchFamily="34" charset="-122"/>
              </a:rPr>
              <a:t>广告服务全面启动</a:t>
            </a:r>
          </a:p>
        </p:txBody>
      </p:sp>
      <p:sp>
        <p:nvSpPr>
          <p:cNvPr id="11" name="矩形标注 3"/>
          <p:cNvSpPr>
            <a:spLocks noChangeArrowheads="1"/>
          </p:cNvSpPr>
          <p:nvPr/>
        </p:nvSpPr>
        <p:spPr bwMode="auto">
          <a:xfrm>
            <a:off x="4286248" y="3929066"/>
            <a:ext cx="4071966" cy="642941"/>
          </a:xfrm>
          <a:prstGeom prst="wedgeRectCallout">
            <a:avLst>
              <a:gd name="adj1" fmla="val -67426"/>
              <a:gd name="adj2" fmla="val -47343"/>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pPr algn="ctr"/>
            <a:r>
              <a:rPr lang="zh-CN" altLang="en-US" sz="3200" b="1" baseline="-25000" dirty="0" smtClean="0">
                <a:solidFill>
                  <a:schemeClr val="bg1"/>
                </a:solidFill>
                <a:latin typeface="微软雅黑" pitchFamily="34" charset="-122"/>
                <a:ea typeface="微软雅黑" pitchFamily="34" charset="-122"/>
              </a:rPr>
              <a:t>广告产品及价格展示</a:t>
            </a:r>
          </a:p>
        </p:txBody>
      </p:sp>
      <p:sp>
        <p:nvSpPr>
          <p:cNvPr id="9" name="矩形 8"/>
          <p:cNvSpPr/>
          <p:nvPr/>
        </p:nvSpPr>
        <p:spPr>
          <a:xfrm>
            <a:off x="465834" y="428604"/>
            <a:ext cx="3106034" cy="584775"/>
          </a:xfrm>
          <a:prstGeom prst="rect">
            <a:avLst/>
          </a:prstGeom>
        </p:spPr>
        <p:txBody>
          <a:bodyPr wrap="square">
            <a:spAutoFit/>
          </a:bodyPr>
          <a:lstStyle/>
          <a:p>
            <a:r>
              <a:rPr lang="zh-CN" altLang="en-US" sz="3200" b="1" dirty="0" smtClean="0">
                <a:latin typeface="微软雅黑" pitchFamily="34" charset="-122"/>
                <a:ea typeface="微软雅黑" pitchFamily="34" charset="-122"/>
              </a:rPr>
              <a:t>目    录</a:t>
            </a:r>
            <a:endParaRPr lang="en-US" altLang="zh-CN" sz="3200" b="1" dirty="0">
              <a:latin typeface="微软雅黑" pitchFamily="34" charset="-122"/>
              <a:ea typeface="微软雅黑" pitchFamily="34" charset="-122"/>
            </a:endParaRPr>
          </a:p>
        </p:txBody>
      </p:sp>
      <p:sp>
        <p:nvSpPr>
          <p:cNvPr id="12" name="矩形标注 3"/>
          <p:cNvSpPr>
            <a:spLocks noChangeArrowheads="1"/>
          </p:cNvSpPr>
          <p:nvPr/>
        </p:nvSpPr>
        <p:spPr bwMode="auto">
          <a:xfrm>
            <a:off x="4286248" y="4929198"/>
            <a:ext cx="4071966" cy="785818"/>
          </a:xfrm>
          <a:prstGeom prst="wedgeRectCallout">
            <a:avLst>
              <a:gd name="adj1" fmla="val -67903"/>
              <a:gd name="adj2" fmla="val -65881"/>
            </a:avLst>
          </a:prstGeom>
          <a:solidFill>
            <a:srgbClr val="7F7F7F"/>
          </a:solidFill>
          <a:ln w="952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lstStyle/>
          <a:p>
            <a:r>
              <a:rPr lang="zh-CN" altLang="en-US" sz="3200" b="1" baseline="-25000" dirty="0" smtClean="0">
                <a:solidFill>
                  <a:srgbClr val="FF0000"/>
                </a:solidFill>
                <a:latin typeface="微软雅黑" pitchFamily="34" charset="-122"/>
                <a:ea typeface="微软雅黑" pitchFamily="34" charset="-122"/>
              </a:rPr>
              <a:t>附件：网络广告市场规模新媒体其他业务概况简介</a:t>
            </a:r>
          </a:p>
        </p:txBody>
      </p:sp>
      <p:pic>
        <p:nvPicPr>
          <p:cNvPr id="10" name="Picture 2"/>
          <p:cNvPicPr>
            <a:picLocks noChangeAspect="1" noChangeArrowheads="1"/>
          </p:cNvPicPr>
          <p:nvPr/>
        </p:nvPicPr>
        <p:blipFill>
          <a:blip r:embed="rId2" cstate="print"/>
          <a:srcRect/>
          <a:stretch>
            <a:fillRect/>
          </a:stretch>
        </p:blipFill>
        <p:spPr bwMode="auto">
          <a:xfrm>
            <a:off x="539552" y="3164197"/>
            <a:ext cx="3456384" cy="1344923"/>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 xmlns:p14="http://schemas.microsoft.com/office/powerpoint/2010/main" val="24426592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xit" presetSubtype="10" fill="hold" grpId="0" nodeType="withEffect">
                                  <p:stCondLst>
                                    <p:cond delay="0"/>
                                  </p:stCondLst>
                                  <p:childTnLst>
                                    <p:animEffect transition="out" filter="blinds(horizontal)">
                                      <p:cBhvr>
                                        <p:cTn id="6" dur="500"/>
                                        <p:tgtEl>
                                          <p:spTgt spid="5123"/>
                                        </p:tgtEl>
                                      </p:cBhvr>
                                    </p:animEffect>
                                    <p:set>
                                      <p:cBhvr>
                                        <p:cTn id="7" dur="1" fill="hold">
                                          <p:stCondLst>
                                            <p:cond delay="499"/>
                                          </p:stCondLst>
                                        </p:cTn>
                                        <p:tgtEl>
                                          <p:spTgt spid="5123"/>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5124"/>
                                        </p:tgtEl>
                                      </p:cBhvr>
                                    </p:animEffect>
                                    <p:set>
                                      <p:cBhvr>
                                        <p:cTn id="10" dur="1" fill="hold">
                                          <p:stCondLst>
                                            <p:cond delay="499"/>
                                          </p:stCondLst>
                                        </p:cTn>
                                        <p:tgtEl>
                                          <p:spTgt spid="5124"/>
                                        </p:tgtEl>
                                        <p:attrNameLst>
                                          <p:attrName>style.visibility</p:attrName>
                                        </p:attrNameLst>
                                      </p:cBhvr>
                                      <p:to>
                                        <p:strVal val="hidden"/>
                                      </p:to>
                                    </p:set>
                                  </p:childTnLst>
                                </p:cTn>
                              </p:par>
                              <p:par>
                                <p:cTn id="11" presetID="3" presetClass="exit" presetSubtype="10" fill="hold" grpId="0" nodeType="withEffect">
                                  <p:stCondLst>
                                    <p:cond delay="0"/>
                                  </p:stCondLst>
                                  <p:childTnLst>
                                    <p:animEffect transition="out" filter="blinds(horizontal)">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7FB50D06-5E5A-481D-AEA0-6A5857CD9CC1}" type="slidenum">
              <a:rPr lang="en-US" altLang="zh-CN" smtClean="0"/>
              <a:pPr>
                <a:defRPr/>
              </a:pPr>
              <a:t>33</a:t>
            </a:fld>
            <a:endParaRPr lang="en-US" altLang="zh-CN"/>
          </a:p>
        </p:txBody>
      </p:sp>
      <p:pic>
        <p:nvPicPr>
          <p:cNvPr id="139266" name="Picture 2" descr="C:\Users\hp\AppData\Roaming\Tencent\Users\620031824\QQ\WinTemp\RichOle\1{8T9{@0C8G0QZ4U[B)~C57.jpg"/>
          <p:cNvPicPr>
            <a:picLocks noChangeAspect="1" noChangeArrowheads="1"/>
          </p:cNvPicPr>
          <p:nvPr/>
        </p:nvPicPr>
        <p:blipFill>
          <a:blip r:embed="rId2" cstate="print"/>
          <a:srcRect/>
          <a:stretch>
            <a:fillRect/>
          </a:stretch>
        </p:blipFill>
        <p:spPr bwMode="auto">
          <a:xfrm>
            <a:off x="1571604" y="1214422"/>
            <a:ext cx="5429288" cy="5579707"/>
          </a:xfrm>
          <a:prstGeom prst="rect">
            <a:avLst/>
          </a:prstGeom>
          <a:noFill/>
        </p:spPr>
      </p:pic>
      <p:sp>
        <p:nvSpPr>
          <p:cNvPr id="8" name="矩形 7"/>
          <p:cNvSpPr/>
          <p:nvPr/>
        </p:nvSpPr>
        <p:spPr>
          <a:xfrm>
            <a:off x="465834" y="428604"/>
            <a:ext cx="5749240" cy="461665"/>
          </a:xfrm>
          <a:prstGeom prst="rect">
            <a:avLst/>
          </a:prstGeom>
        </p:spPr>
        <p:txBody>
          <a:bodyPr wrap="square">
            <a:spAutoFit/>
          </a:bodyPr>
          <a:lstStyle/>
          <a:p>
            <a:r>
              <a:rPr lang="zh-CN" altLang="en-US" sz="2400" b="1" dirty="0" smtClean="0">
                <a:latin typeface="微软雅黑" pitchFamily="34" charset="-122"/>
                <a:ea typeface="微软雅黑" pitchFamily="34" charset="-122"/>
              </a:rPr>
              <a:t>全球媒体广告市场规模及份额</a:t>
            </a:r>
            <a:endParaRPr lang="en-US" altLang="zh-CN" sz="2400" b="1" dirty="0">
              <a:latin typeface="微软雅黑" pitchFamily="34" charset="-122"/>
              <a:ea typeface="微软雅黑" pitchFamily="34" charset="-122"/>
            </a:endParaRPr>
          </a:p>
        </p:txBody>
      </p:sp>
      <p:sp>
        <p:nvSpPr>
          <p:cNvPr id="6" name="椭圆 5"/>
          <p:cNvSpPr/>
          <p:nvPr/>
        </p:nvSpPr>
        <p:spPr>
          <a:xfrm>
            <a:off x="785786" y="2714620"/>
            <a:ext cx="7072362" cy="7858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7FB50D06-5E5A-481D-AEA0-6A5857CD9CC1}" type="slidenum">
              <a:rPr lang="en-US" altLang="zh-CN" smtClean="0"/>
              <a:pPr>
                <a:defRPr/>
              </a:pPr>
              <a:t>34</a:t>
            </a:fld>
            <a:endParaRPr lang="en-US" altLang="zh-CN"/>
          </a:p>
        </p:txBody>
      </p:sp>
      <p:sp>
        <p:nvSpPr>
          <p:cNvPr id="6" name="矩形 5"/>
          <p:cNvSpPr/>
          <p:nvPr/>
        </p:nvSpPr>
        <p:spPr>
          <a:xfrm>
            <a:off x="465834" y="428604"/>
            <a:ext cx="4891984" cy="461665"/>
          </a:xfrm>
          <a:prstGeom prst="rect">
            <a:avLst/>
          </a:prstGeom>
        </p:spPr>
        <p:txBody>
          <a:bodyPr wrap="square">
            <a:spAutoFit/>
          </a:bodyPr>
          <a:lstStyle/>
          <a:p>
            <a:r>
              <a:rPr lang="zh-CN" altLang="en-US" sz="2400" b="1" dirty="0" smtClean="0">
                <a:latin typeface="微软雅黑" pitchFamily="34" charset="-122"/>
                <a:ea typeface="微软雅黑" pitchFamily="34" charset="-122"/>
              </a:rPr>
              <a:t>中国互联网广告市场规模</a:t>
            </a:r>
            <a:endParaRPr lang="en-US" altLang="zh-CN" sz="2400" b="1" dirty="0">
              <a:latin typeface="微软雅黑" pitchFamily="34" charset="-122"/>
              <a:ea typeface="微软雅黑" pitchFamily="34" charset="-122"/>
            </a:endParaRPr>
          </a:p>
        </p:txBody>
      </p:sp>
      <p:pic>
        <p:nvPicPr>
          <p:cNvPr id="7" name="Picture 1" descr="C:\Users\hp\AppData\Roaming\Tencent\Users\620031824\QQ\WinTemp\RichOle\[3S2EP5YK7O30IL6ZU0L_3M.jpg"/>
          <p:cNvPicPr>
            <a:picLocks noChangeAspect="1" noChangeArrowheads="1"/>
          </p:cNvPicPr>
          <p:nvPr/>
        </p:nvPicPr>
        <p:blipFill>
          <a:blip r:embed="rId2" cstate="print"/>
          <a:srcRect/>
          <a:stretch>
            <a:fillRect/>
          </a:stretch>
        </p:blipFill>
        <p:spPr bwMode="auto">
          <a:xfrm>
            <a:off x="1571604" y="1311068"/>
            <a:ext cx="6143668" cy="5546932"/>
          </a:xfrm>
          <a:prstGeom prst="rect">
            <a:avLst/>
          </a:prstGeom>
          <a:noFill/>
        </p:spPr>
      </p:pic>
      <p:sp>
        <p:nvSpPr>
          <p:cNvPr id="5" name="椭圆 4"/>
          <p:cNvSpPr/>
          <p:nvPr/>
        </p:nvSpPr>
        <p:spPr>
          <a:xfrm>
            <a:off x="6000760" y="1285860"/>
            <a:ext cx="714380" cy="464347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515980"/>
            <a:ext cx="7200800" cy="461665"/>
          </a:xfrm>
          <a:prstGeom prst="rect">
            <a:avLst/>
          </a:prstGeom>
        </p:spPr>
        <p:txBody>
          <a:bodyPr wrap="square">
            <a:spAutoFit/>
          </a:bodyPr>
          <a:lstStyle/>
          <a:p>
            <a:r>
              <a:rPr lang="zh-CN" altLang="en-US" sz="2400" b="1" dirty="0">
                <a:latin typeface="微软雅黑" pitchFamily="34" charset="-122"/>
                <a:ea typeface="微软雅黑" pitchFamily="34" charset="-122"/>
              </a:rPr>
              <a:t>编织台网一体的新网</a:t>
            </a:r>
            <a:endParaRPr lang="zh-CN" altLang="en-US" sz="2400" dirty="0"/>
          </a:p>
        </p:txBody>
      </p:sp>
      <p:sp>
        <p:nvSpPr>
          <p:cNvPr id="15" name="矩形 14"/>
          <p:cNvSpPr/>
          <p:nvPr/>
        </p:nvSpPr>
        <p:spPr>
          <a:xfrm>
            <a:off x="395536" y="1340768"/>
            <a:ext cx="2736304" cy="369332"/>
          </a:xfrm>
          <a:prstGeom prst="rect">
            <a:avLst/>
          </a:prstGeom>
        </p:spPr>
        <p:txBody>
          <a:bodyPr wrap="square">
            <a:spAutoFit/>
          </a:bodyPr>
          <a:lstStyle/>
          <a:p>
            <a:r>
              <a:rPr lang="en-US" altLang="zh-CN" dirty="0" smtClean="0">
                <a:latin typeface="微软雅黑" pitchFamily="34" charset="-122"/>
                <a:ea typeface="微软雅黑" pitchFamily="34" charset="-122"/>
              </a:rPr>
              <a:t>① </a:t>
            </a:r>
            <a:r>
              <a:rPr lang="zh-CN" altLang="en-US" dirty="0" smtClean="0">
                <a:latin typeface="微软雅黑" pitchFamily="34" charset="-122"/>
                <a:ea typeface="微软雅黑" pitchFamily="34" charset="-122"/>
              </a:rPr>
              <a:t>互联网：全媒体传播</a:t>
            </a:r>
            <a:endParaRPr lang="zh-CN" altLang="en-US" dirty="0">
              <a:latin typeface="微软雅黑" pitchFamily="34" charset="-122"/>
              <a:ea typeface="微软雅黑" pitchFamily="34" charset="-122"/>
            </a:endParaRPr>
          </a:p>
        </p:txBody>
      </p:sp>
      <p:pic>
        <p:nvPicPr>
          <p:cNvPr id="2050" name="Picture 2" descr="C:\Documents and Settings\CNR\Application Data\Tencent\Users\707879\QQ\WinTemp\RichOle\~(TW@%HQ]4@XJKYW(L]P}VT.jpg">
            <a:hlinkClick r:id="rId2"/>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5576" y="2405518"/>
            <a:ext cx="7569720" cy="3543762"/>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
        <p:nvSpPr>
          <p:cNvPr id="18" name="矩形 17"/>
          <p:cNvSpPr/>
          <p:nvPr/>
        </p:nvSpPr>
        <p:spPr>
          <a:xfrm>
            <a:off x="679483" y="1661899"/>
            <a:ext cx="7420909" cy="418191"/>
          </a:xfrm>
          <a:prstGeom prst="rect">
            <a:avLst/>
          </a:prstGeom>
        </p:spPr>
        <p:txBody>
          <a:bodyPr wrap="square">
            <a:spAutoFit/>
          </a:bodyPr>
          <a:lstStyle/>
          <a:p>
            <a:pPr>
              <a:lnSpc>
                <a:spcPct val="150000"/>
              </a:lnSpc>
            </a:pPr>
            <a:r>
              <a:rPr lang="zh-CN" altLang="en-US" sz="1600" dirty="0" smtClean="0">
                <a:latin typeface="微软雅黑" pitchFamily="34" charset="-122"/>
                <a:ea typeface="微软雅黑" pitchFamily="34" charset="-122"/>
              </a:rPr>
              <a:t>中国广播网电台直</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点播产品：听天下</a:t>
            </a:r>
            <a:endParaRPr lang="en-US" altLang="zh-CN" sz="1600" dirty="0" smtClean="0">
              <a:latin typeface="微软雅黑" pitchFamily="34" charset="-122"/>
              <a:ea typeface="微软雅黑" pitchFamily="34" charset="-122"/>
            </a:endParaRPr>
          </a:p>
        </p:txBody>
      </p:sp>
    </p:spTree>
    <p:extLst>
      <p:ext uri="{BB962C8B-B14F-4D97-AF65-F5344CB8AC3E}">
        <p14:creationId xmlns="" xmlns:p14="http://schemas.microsoft.com/office/powerpoint/2010/main" val="276884088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68"/>
          <p:cNvGrpSpPr>
            <a:grpSpLocks/>
          </p:cNvGrpSpPr>
          <p:nvPr/>
        </p:nvGrpSpPr>
        <p:grpSpPr bwMode="auto">
          <a:xfrm>
            <a:off x="7448352" y="1965459"/>
            <a:ext cx="1008063" cy="669925"/>
            <a:chOff x="-1545" y="717"/>
            <a:chExt cx="1888" cy="1411"/>
          </a:xfrm>
        </p:grpSpPr>
        <p:pic>
          <p:nvPicPr>
            <p:cNvPr id="17430" name="Picture 69" descr="u=2868187606,1177212808&amp;fm=0&amp;gp=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45" y="717"/>
              <a:ext cx="1888" cy="1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31" name="Picture 70"/>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368" y="909"/>
              <a:ext cx="1513" cy="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9" name="直角上箭头 18"/>
          <p:cNvSpPr/>
          <p:nvPr/>
        </p:nvSpPr>
        <p:spPr>
          <a:xfrm flipH="1">
            <a:off x="1326952" y="2833500"/>
            <a:ext cx="1917700" cy="1315581"/>
          </a:xfrm>
          <a:prstGeom prst="bentUpArrow">
            <a:avLst>
              <a:gd name="adj1" fmla="val 7828"/>
              <a:gd name="adj2" fmla="val 10119"/>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latin typeface="微软雅黑" pitchFamily="34" charset="-122"/>
              <a:ea typeface="微软雅黑" pitchFamily="34" charset="-122"/>
            </a:endParaRPr>
          </a:p>
        </p:txBody>
      </p:sp>
      <p:pic>
        <p:nvPicPr>
          <p:cNvPr id="17413" name="图片 7" descr="phone.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123752" y="1712725"/>
            <a:ext cx="558800"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14" name="图片 8" descr="pc.jp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333552" y="1563500"/>
            <a:ext cx="1828800" cy="137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7415" name="TextBox 10"/>
          <p:cNvSpPr txBox="1">
            <a:spLocks noChangeArrowheads="1"/>
          </p:cNvSpPr>
          <p:nvPr/>
        </p:nvSpPr>
        <p:spPr bwMode="auto">
          <a:xfrm>
            <a:off x="1682552" y="1900050"/>
            <a:ext cx="6858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a:latin typeface="微软雅黑" pitchFamily="34" charset="-122"/>
                <a:ea typeface="微软雅黑" pitchFamily="34" charset="-122"/>
              </a:rPr>
              <a:t>手机电视</a:t>
            </a:r>
          </a:p>
        </p:txBody>
      </p:sp>
      <p:sp>
        <p:nvSpPr>
          <p:cNvPr id="17416" name="TextBox 11"/>
          <p:cNvSpPr txBox="1">
            <a:spLocks noChangeArrowheads="1"/>
          </p:cNvSpPr>
          <p:nvPr/>
        </p:nvSpPr>
        <p:spPr bwMode="auto">
          <a:xfrm>
            <a:off x="4959152" y="1900050"/>
            <a:ext cx="7620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a:latin typeface="微软雅黑" pitchFamily="34" charset="-122"/>
                <a:ea typeface="微软雅黑" pitchFamily="34" charset="-122"/>
              </a:rPr>
              <a:t>网络视频</a:t>
            </a:r>
          </a:p>
        </p:txBody>
      </p:sp>
      <p:sp>
        <p:nvSpPr>
          <p:cNvPr id="17417" name="TextBox 12"/>
          <p:cNvSpPr txBox="1">
            <a:spLocks noChangeArrowheads="1"/>
          </p:cNvSpPr>
          <p:nvPr/>
        </p:nvSpPr>
        <p:spPr bwMode="auto">
          <a:xfrm>
            <a:off x="6102152" y="1403484"/>
            <a:ext cx="24384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400">
                <a:latin typeface="微软雅黑" pitchFamily="34" charset="-122"/>
                <a:ea typeface="微软雅黑" pitchFamily="34" charset="-122"/>
              </a:rPr>
              <a:t>互联网电视</a:t>
            </a:r>
            <a:endParaRPr lang="en-US" altLang="zh-CN" sz="1400">
              <a:latin typeface="微软雅黑" pitchFamily="34" charset="-122"/>
              <a:ea typeface="微软雅黑" pitchFamily="34" charset="-122"/>
            </a:endParaRPr>
          </a:p>
          <a:p>
            <a:pPr eaLnBrk="1" hangingPunct="1"/>
            <a:r>
              <a:rPr lang="zh-CN" altLang="en-US" sz="1400">
                <a:latin typeface="微软雅黑" pitchFamily="34" charset="-122"/>
                <a:ea typeface="微软雅黑" pitchFamily="34" charset="-122"/>
              </a:rPr>
              <a:t>机顶盒（</a:t>
            </a:r>
            <a:r>
              <a:rPr lang="en-US" altLang="zh-CN" sz="1400">
                <a:latin typeface="微软雅黑" pitchFamily="34" charset="-122"/>
                <a:ea typeface="微软雅黑" pitchFamily="34" charset="-122"/>
              </a:rPr>
              <a:t>IPTV</a:t>
            </a:r>
            <a:r>
              <a:rPr lang="zh-CN" altLang="en-US" sz="1400">
                <a:latin typeface="微软雅黑" pitchFamily="34" charset="-122"/>
                <a:ea typeface="微软雅黑" pitchFamily="34" charset="-122"/>
              </a:rPr>
              <a:t>，互联网电视）</a:t>
            </a:r>
          </a:p>
        </p:txBody>
      </p:sp>
      <p:sp>
        <p:nvSpPr>
          <p:cNvPr id="15" name="TextBox 14"/>
          <p:cNvSpPr txBox="1"/>
          <p:nvPr/>
        </p:nvSpPr>
        <p:spPr>
          <a:xfrm>
            <a:off x="372299" y="3370793"/>
            <a:ext cx="2286000" cy="4000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zh-CN" altLang="en-US" sz="2000" b="1" dirty="0">
                <a:solidFill>
                  <a:srgbClr val="FF0000"/>
                </a:solidFill>
                <a:latin typeface="微软雅黑" pitchFamily="34" charset="-122"/>
                <a:ea typeface="微软雅黑" pitchFamily="34" charset="-122"/>
              </a:rPr>
              <a:t>手机视听牌照</a:t>
            </a:r>
          </a:p>
        </p:txBody>
      </p:sp>
      <p:sp>
        <p:nvSpPr>
          <p:cNvPr id="16" name="上箭头 15"/>
          <p:cNvSpPr/>
          <p:nvPr/>
        </p:nvSpPr>
        <p:spPr>
          <a:xfrm>
            <a:off x="4082852" y="2774762"/>
            <a:ext cx="381000" cy="137431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latin typeface="微软雅黑" pitchFamily="34" charset="-122"/>
              <a:ea typeface="微软雅黑" pitchFamily="34" charset="-122"/>
            </a:endParaRPr>
          </a:p>
        </p:txBody>
      </p:sp>
      <p:sp>
        <p:nvSpPr>
          <p:cNvPr id="17" name="直角上箭头 16"/>
          <p:cNvSpPr/>
          <p:nvPr/>
        </p:nvSpPr>
        <p:spPr>
          <a:xfrm>
            <a:off x="5530652" y="2833501"/>
            <a:ext cx="1905000" cy="1315580"/>
          </a:xfrm>
          <a:prstGeom prst="bentUpArrow">
            <a:avLst>
              <a:gd name="adj1" fmla="val 7828"/>
              <a:gd name="adj2" fmla="val 10119"/>
              <a:gd name="adj3" fmla="val 190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latin typeface="微软雅黑" pitchFamily="34" charset="-122"/>
              <a:ea typeface="微软雅黑" pitchFamily="34" charset="-122"/>
            </a:endParaRPr>
          </a:p>
        </p:txBody>
      </p:sp>
      <p:sp>
        <p:nvSpPr>
          <p:cNvPr id="18" name="TextBox 17"/>
          <p:cNvSpPr txBox="1"/>
          <p:nvPr/>
        </p:nvSpPr>
        <p:spPr>
          <a:xfrm>
            <a:off x="6158298" y="3388482"/>
            <a:ext cx="2133600" cy="4000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zh-CN" altLang="en-US" sz="2000" b="1" dirty="0">
                <a:solidFill>
                  <a:srgbClr val="FF0000"/>
                </a:solidFill>
                <a:latin typeface="微软雅黑" pitchFamily="34" charset="-122"/>
                <a:ea typeface="微软雅黑" pitchFamily="34" charset="-122"/>
              </a:rPr>
              <a:t>互联网电视牌照</a:t>
            </a:r>
          </a:p>
        </p:txBody>
      </p:sp>
      <p:sp>
        <p:nvSpPr>
          <p:cNvPr id="17422" name="TextBox 19"/>
          <p:cNvSpPr txBox="1">
            <a:spLocks noChangeArrowheads="1"/>
          </p:cNvSpPr>
          <p:nvPr/>
        </p:nvSpPr>
        <p:spPr bwMode="auto">
          <a:xfrm>
            <a:off x="3130352" y="4221088"/>
            <a:ext cx="232410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b="1" dirty="0">
                <a:latin typeface="微软雅黑" pitchFamily="34" charset="-122"/>
                <a:ea typeface="微软雅黑" pitchFamily="34" charset="-122"/>
              </a:rPr>
              <a:t>视听服务管理</a:t>
            </a:r>
            <a:endParaRPr lang="en-US" altLang="zh-CN" b="1" dirty="0">
              <a:latin typeface="微软雅黑" pitchFamily="34" charset="-122"/>
              <a:ea typeface="微软雅黑" pitchFamily="34" charset="-122"/>
            </a:endParaRPr>
          </a:p>
          <a:p>
            <a:pPr algn="ctr" eaLnBrk="1" hangingPunct="1"/>
            <a:r>
              <a:rPr lang="zh-CN" altLang="en-US" b="1" dirty="0">
                <a:latin typeface="微软雅黑" pitchFamily="34" charset="-122"/>
                <a:ea typeface="微软雅黑" pitchFamily="34" charset="-122"/>
              </a:rPr>
              <a:t>（工信部、广电总局）</a:t>
            </a:r>
          </a:p>
        </p:txBody>
      </p:sp>
      <p:sp>
        <p:nvSpPr>
          <p:cNvPr id="21" name="TextBox 20"/>
          <p:cNvSpPr txBox="1"/>
          <p:nvPr/>
        </p:nvSpPr>
        <p:spPr>
          <a:xfrm>
            <a:off x="3212704" y="3379599"/>
            <a:ext cx="2057400" cy="40005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zh-CN" altLang="en-US" sz="2000" b="1" dirty="0">
                <a:solidFill>
                  <a:srgbClr val="FF0000"/>
                </a:solidFill>
                <a:latin typeface="微软雅黑" pitchFamily="34" charset="-122"/>
                <a:ea typeface="微软雅黑" pitchFamily="34" charset="-122"/>
              </a:rPr>
              <a:t>网络视频牌照</a:t>
            </a:r>
          </a:p>
        </p:txBody>
      </p:sp>
      <p:sp>
        <p:nvSpPr>
          <p:cNvPr id="5" name="矩形 4"/>
          <p:cNvSpPr/>
          <p:nvPr/>
        </p:nvSpPr>
        <p:spPr>
          <a:xfrm>
            <a:off x="2531864" y="5096592"/>
            <a:ext cx="3570288" cy="460375"/>
          </a:xfrm>
          <a:prstGeom prst="rect">
            <a:avLst/>
          </a:prstGeom>
          <a:noFill/>
        </p:spPr>
        <p:txBody>
          <a:bodyPr wrap="none">
            <a:spAutoFit/>
          </a:bodyPr>
          <a:lstStyle/>
          <a:p>
            <a:pPr algn="ctr">
              <a:defRPr/>
            </a:pPr>
            <a:r>
              <a:rPr lang="zh-CN" altLang="en-US" sz="2400" b="1" dirty="0">
                <a:solidFill>
                  <a:srgbClr val="FF0000"/>
                </a:solidFill>
                <a:latin typeface="微软雅黑" pitchFamily="34" charset="-122"/>
                <a:ea typeface="微软雅黑" pitchFamily="34" charset="-122"/>
              </a:rPr>
              <a:t>意识形态管理（中宣部）</a:t>
            </a:r>
            <a:endParaRPr lang="en-US" altLang="zh-CN" sz="2400" b="1" dirty="0">
              <a:solidFill>
                <a:srgbClr val="FF0000"/>
              </a:solidFill>
              <a:latin typeface="微软雅黑" pitchFamily="34" charset="-122"/>
              <a:ea typeface="微软雅黑" pitchFamily="34" charset="-122"/>
            </a:endParaRPr>
          </a:p>
        </p:txBody>
      </p:sp>
      <p:sp>
        <p:nvSpPr>
          <p:cNvPr id="20" name="上箭头 19"/>
          <p:cNvSpPr/>
          <p:nvPr/>
        </p:nvSpPr>
        <p:spPr>
          <a:xfrm>
            <a:off x="4082852" y="4794900"/>
            <a:ext cx="381000" cy="29924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latin typeface="微软雅黑" pitchFamily="34" charset="-122"/>
              <a:ea typeface="微软雅黑" pitchFamily="34" charset="-122"/>
            </a:endParaRPr>
          </a:p>
        </p:txBody>
      </p:sp>
      <p:pic>
        <p:nvPicPr>
          <p:cNvPr id="17426" name="图片 1" descr="F:\01公司项目\2011年项目\STB\DN362\3D\rhino.214.jpg"/>
          <p:cNvPicPr>
            <a:picLocks noChangeAspect="1" noChangeArrowheads="1"/>
          </p:cNvPicPr>
          <p:nvPr/>
        </p:nvPicPr>
        <p:blipFill>
          <a:blip r:embed="rId7" cstate="print">
            <a:extLst>
              <a:ext uri="{28A0092B-C50C-407E-A947-70E740481C1C}">
                <a14:useLocalDpi xmlns="" xmlns:a14="http://schemas.microsoft.com/office/drawing/2010/main" val="0"/>
              </a:ext>
            </a:extLst>
          </a:blip>
          <a:srcRect t="22685" b="7217"/>
          <a:stretch>
            <a:fillRect/>
          </a:stretch>
        </p:blipFill>
        <p:spPr bwMode="auto">
          <a:xfrm>
            <a:off x="7486452" y="2525847"/>
            <a:ext cx="901700" cy="36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7427" name="Group 68"/>
          <p:cNvGrpSpPr>
            <a:grpSpLocks/>
          </p:cNvGrpSpPr>
          <p:nvPr/>
        </p:nvGrpSpPr>
        <p:grpSpPr bwMode="auto">
          <a:xfrm>
            <a:off x="6078340" y="1879734"/>
            <a:ext cx="1281112" cy="957263"/>
            <a:chOff x="-1545" y="717"/>
            <a:chExt cx="1888" cy="1411"/>
          </a:xfrm>
        </p:grpSpPr>
        <p:pic>
          <p:nvPicPr>
            <p:cNvPr id="17428" name="Picture 69" descr="u=2868187606,1177212808&amp;fm=0&amp;gp=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45" y="717"/>
              <a:ext cx="1888" cy="1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429" name="Picture 70"/>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368" y="909"/>
              <a:ext cx="1513" cy="8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4" name="矩形 23"/>
          <p:cNvSpPr/>
          <p:nvPr/>
        </p:nvSpPr>
        <p:spPr>
          <a:xfrm>
            <a:off x="251520" y="515980"/>
            <a:ext cx="7200800" cy="461665"/>
          </a:xfrm>
          <a:prstGeom prst="rect">
            <a:avLst/>
          </a:prstGeom>
        </p:spPr>
        <p:txBody>
          <a:bodyPr wrap="square">
            <a:spAutoFit/>
          </a:bodyPr>
          <a:lstStyle/>
          <a:p>
            <a:r>
              <a:rPr lang="zh-CN" altLang="en-US" sz="2400" b="1" dirty="0">
                <a:latin typeface="微软雅黑" pitchFamily="34" charset="-122"/>
                <a:ea typeface="微软雅黑" pitchFamily="34" charset="-122"/>
              </a:rPr>
              <a:t>信息网络新媒体全牌照、全产业链</a:t>
            </a:r>
          </a:p>
        </p:txBody>
      </p:sp>
      <p:sp>
        <p:nvSpPr>
          <p:cNvPr id="2" name="矩形 1"/>
          <p:cNvSpPr/>
          <p:nvPr/>
        </p:nvSpPr>
        <p:spPr>
          <a:xfrm>
            <a:off x="1979712" y="5845992"/>
            <a:ext cx="4589453" cy="369332"/>
          </a:xfrm>
          <a:prstGeom prst="rect">
            <a:avLst/>
          </a:prstGeom>
        </p:spPr>
        <p:txBody>
          <a:bodyPr wrap="square">
            <a:spAutoFit/>
          </a:bodyPr>
          <a:lstStyle/>
          <a:p>
            <a:r>
              <a:rPr lang="zh-CN" altLang="en-US" b="1" dirty="0">
                <a:latin typeface="微软雅黑" pitchFamily="34" charset="-122"/>
                <a:ea typeface="微软雅黑" pitchFamily="34" charset="-122"/>
              </a:rPr>
              <a:t>音像出版、平面出版、广播电视节目制作等</a:t>
            </a:r>
          </a:p>
        </p:txBody>
      </p:sp>
      <p:sp>
        <p:nvSpPr>
          <p:cNvPr id="26" name="上箭头 25"/>
          <p:cNvSpPr/>
          <p:nvPr/>
        </p:nvSpPr>
        <p:spPr>
          <a:xfrm>
            <a:off x="4082852" y="5529494"/>
            <a:ext cx="381000" cy="29924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latin typeface="微软雅黑" pitchFamily="34" charset="-122"/>
              <a:ea typeface="微软雅黑" pitchFamily="34" charset="-122"/>
            </a:endParaRPr>
          </a:p>
        </p:txBody>
      </p:sp>
    </p:spTree>
    <p:extLst>
      <p:ext uri="{BB962C8B-B14F-4D97-AF65-F5344CB8AC3E}">
        <p14:creationId xmlns="" xmlns:p14="http://schemas.microsoft.com/office/powerpoint/2010/main" val="936382466"/>
      </p:ext>
    </p:extLst>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70113" y="2060848"/>
            <a:ext cx="3203848" cy="4525963"/>
          </a:xfrm>
          <a:prstGeom prst="rect">
            <a:avLst/>
          </a:prstGeom>
        </p:spPr>
        <p:txBody>
          <a:bodyPr/>
          <a:lstStyle/>
          <a:p>
            <a:pPr>
              <a:lnSpc>
                <a:spcPct val="150000"/>
              </a:lnSpc>
              <a:spcBef>
                <a:spcPts val="1200"/>
              </a:spcBef>
            </a:pPr>
            <a:r>
              <a:rPr lang="zh-CN" altLang="en-US" sz="2000" b="1" dirty="0" smtClean="0">
                <a:latin typeface="微软雅黑" pitchFamily="34" charset="-122"/>
                <a:ea typeface="微软雅黑" pitchFamily="34" charset="-122"/>
              </a:rPr>
              <a:t>内容制造</a:t>
            </a:r>
            <a:endParaRPr lang="en-US" altLang="zh-CN" sz="2000" b="1" dirty="0" smtClean="0">
              <a:latin typeface="微软雅黑" pitchFamily="34" charset="-122"/>
              <a:ea typeface="微软雅黑" pitchFamily="34" charset="-122"/>
            </a:endParaRPr>
          </a:p>
          <a:p>
            <a:pPr>
              <a:lnSpc>
                <a:spcPct val="150000"/>
              </a:lnSpc>
              <a:spcBef>
                <a:spcPts val="1200"/>
              </a:spcBef>
            </a:pPr>
            <a:r>
              <a:rPr lang="zh-CN" altLang="en-US" sz="2000" b="1" dirty="0" smtClean="0">
                <a:latin typeface="微软雅黑" pitchFamily="34" charset="-122"/>
                <a:ea typeface="微软雅黑" pitchFamily="34" charset="-122"/>
              </a:rPr>
              <a:t>渠道合作</a:t>
            </a:r>
            <a:endParaRPr lang="en-US" altLang="zh-CN" sz="2000" b="1" dirty="0" smtClean="0">
              <a:latin typeface="微软雅黑" pitchFamily="34" charset="-122"/>
              <a:ea typeface="微软雅黑" pitchFamily="34" charset="-122"/>
            </a:endParaRPr>
          </a:p>
          <a:p>
            <a:pPr>
              <a:lnSpc>
                <a:spcPct val="150000"/>
              </a:lnSpc>
              <a:spcBef>
                <a:spcPts val="1200"/>
              </a:spcBef>
            </a:pPr>
            <a:r>
              <a:rPr lang="zh-CN" altLang="en-US" sz="2000" b="1" dirty="0" smtClean="0">
                <a:latin typeface="微软雅黑" pitchFamily="34" charset="-122"/>
                <a:ea typeface="微软雅黑" pitchFamily="34" charset="-122"/>
              </a:rPr>
              <a:t>产品研发</a:t>
            </a:r>
            <a:endParaRPr lang="en-US" altLang="zh-CN" sz="2000" b="1" dirty="0" smtClean="0">
              <a:latin typeface="微软雅黑" pitchFamily="34" charset="-122"/>
              <a:ea typeface="微软雅黑" pitchFamily="34" charset="-122"/>
            </a:endParaRPr>
          </a:p>
          <a:p>
            <a:pPr>
              <a:lnSpc>
                <a:spcPct val="150000"/>
              </a:lnSpc>
              <a:spcBef>
                <a:spcPts val="1200"/>
              </a:spcBef>
            </a:pPr>
            <a:r>
              <a:rPr lang="zh-CN" altLang="en-US" sz="2000" b="1" dirty="0" smtClean="0">
                <a:latin typeface="微软雅黑" pitchFamily="34" charset="-122"/>
                <a:ea typeface="微软雅黑" pitchFamily="34" charset="-122"/>
              </a:rPr>
              <a:t>技术创新</a:t>
            </a:r>
            <a:endParaRPr lang="en-US" altLang="zh-CN" sz="2000" b="1" dirty="0" smtClean="0">
              <a:latin typeface="微软雅黑" pitchFamily="34" charset="-122"/>
              <a:ea typeface="微软雅黑" pitchFamily="34" charset="-122"/>
            </a:endParaRPr>
          </a:p>
          <a:p>
            <a:pPr>
              <a:lnSpc>
                <a:spcPct val="150000"/>
              </a:lnSpc>
              <a:spcBef>
                <a:spcPts val="1200"/>
              </a:spcBef>
            </a:pPr>
            <a:r>
              <a:rPr lang="zh-CN" altLang="en-US" sz="2000" b="1" dirty="0" smtClean="0">
                <a:latin typeface="微软雅黑" pitchFamily="34" charset="-122"/>
                <a:ea typeface="微软雅黑" pitchFamily="34" charset="-122"/>
              </a:rPr>
              <a:t>三大产品线为</a:t>
            </a:r>
            <a:endParaRPr lang="en-US" altLang="zh-CN" sz="2000" b="1" dirty="0" smtClean="0">
              <a:latin typeface="微软雅黑" pitchFamily="34" charset="-122"/>
              <a:ea typeface="微软雅黑" pitchFamily="34" charset="-122"/>
            </a:endParaRPr>
          </a:p>
          <a:p>
            <a:endParaRPr lang="zh-CN" altLang="en-US" sz="2000" b="1" dirty="0">
              <a:latin typeface="微软雅黑" pitchFamily="34" charset="-122"/>
              <a:ea typeface="微软雅黑" pitchFamily="34" charset="-122"/>
            </a:endParaRPr>
          </a:p>
        </p:txBody>
      </p:sp>
      <p:graphicFrame>
        <p:nvGraphicFramePr>
          <p:cNvPr id="4" name="图示 3"/>
          <p:cNvGraphicFramePr/>
          <p:nvPr>
            <p:extLst>
              <p:ext uri="{D42A27DB-BD31-4B8C-83A1-F6EECF244321}">
                <p14:modId xmlns="" xmlns:p14="http://schemas.microsoft.com/office/powerpoint/2010/main" val="1816204050"/>
              </p:ext>
            </p:extLst>
          </p:nvPr>
        </p:nvGraphicFramePr>
        <p:xfrm>
          <a:off x="2411760" y="1700808"/>
          <a:ext cx="6408712" cy="3919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p:nvPr/>
        </p:nvSpPr>
        <p:spPr>
          <a:xfrm>
            <a:off x="251520" y="515980"/>
            <a:ext cx="7200800" cy="461665"/>
          </a:xfrm>
          <a:prstGeom prst="rect">
            <a:avLst/>
          </a:prstGeom>
        </p:spPr>
        <p:txBody>
          <a:bodyPr wrap="square">
            <a:spAutoFit/>
          </a:bodyPr>
          <a:lstStyle/>
          <a:p>
            <a:r>
              <a:rPr lang="zh-CN" altLang="en-US" sz="2400" b="1" dirty="0" smtClean="0">
                <a:latin typeface="微软雅黑" pitchFamily="34" charset="-122"/>
                <a:ea typeface="微软雅黑" pitchFamily="34" charset="-122"/>
              </a:rPr>
              <a:t>手机听书三大产品：</a:t>
            </a:r>
            <a:r>
              <a:rPr lang="zh-CN" altLang="en-US" sz="2400" dirty="0"/>
              <a:t>海量内容，解放眼睛</a:t>
            </a:r>
            <a:endParaRPr lang="en-US" altLang="zh-CN" sz="2400" b="1" dirty="0">
              <a:latin typeface="微软雅黑" pitchFamily="34" charset="-122"/>
              <a:ea typeface="微软雅黑" pitchFamily="34" charset="-122"/>
            </a:endParaRPr>
          </a:p>
        </p:txBody>
      </p:sp>
      <p:cxnSp>
        <p:nvCxnSpPr>
          <p:cNvPr id="7" name="直接箭头连接符 6"/>
          <p:cNvCxnSpPr/>
          <p:nvPr/>
        </p:nvCxnSpPr>
        <p:spPr>
          <a:xfrm>
            <a:off x="2339752" y="4797152"/>
            <a:ext cx="1008112"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4158271015"/>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3"/>
          <p:cNvSpPr>
            <a:spLocks/>
          </p:cNvSpPr>
          <p:nvPr/>
        </p:nvSpPr>
        <p:spPr bwMode="gray">
          <a:xfrm flipH="1">
            <a:off x="1000099" y="1792202"/>
            <a:ext cx="3560877" cy="2065426"/>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92D050"/>
          </a:solid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sz="2400" b="1">
              <a:latin typeface="微软雅黑" pitchFamily="34" charset="-122"/>
              <a:ea typeface="微软雅黑" pitchFamily="34" charset="-122"/>
            </a:endParaRPr>
          </a:p>
        </p:txBody>
      </p:sp>
      <p:sp>
        <p:nvSpPr>
          <p:cNvPr id="9" name="Freeform 4"/>
          <p:cNvSpPr>
            <a:spLocks/>
          </p:cNvSpPr>
          <p:nvPr/>
        </p:nvSpPr>
        <p:spPr bwMode="gray">
          <a:xfrm>
            <a:off x="4734560" y="1785924"/>
            <a:ext cx="3714776" cy="2071704"/>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rgbClr val="FFC000"/>
          </a:solid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sz="2400" b="1">
              <a:latin typeface="微软雅黑" pitchFamily="34" charset="-122"/>
              <a:ea typeface="微软雅黑" pitchFamily="34" charset="-122"/>
            </a:endParaRPr>
          </a:p>
        </p:txBody>
      </p:sp>
      <p:sp>
        <p:nvSpPr>
          <p:cNvPr id="10" name="Freeform 5"/>
          <p:cNvSpPr>
            <a:spLocks/>
          </p:cNvSpPr>
          <p:nvPr/>
        </p:nvSpPr>
        <p:spPr bwMode="gray">
          <a:xfrm>
            <a:off x="1000100" y="4071942"/>
            <a:ext cx="3560876" cy="2065424"/>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accent5">
              <a:lumMod val="60000"/>
              <a:lumOff val="40000"/>
            </a:schemeClr>
          </a:solid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sz="2400" b="1">
              <a:latin typeface="微软雅黑" pitchFamily="34" charset="-122"/>
              <a:ea typeface="微软雅黑" pitchFamily="34" charset="-122"/>
            </a:endParaRPr>
          </a:p>
        </p:txBody>
      </p:sp>
      <p:sp>
        <p:nvSpPr>
          <p:cNvPr id="11" name="Freeform 6"/>
          <p:cNvSpPr>
            <a:spLocks/>
          </p:cNvSpPr>
          <p:nvPr/>
        </p:nvSpPr>
        <p:spPr bwMode="gray">
          <a:xfrm flipH="1">
            <a:off x="4714876" y="4071942"/>
            <a:ext cx="3714775" cy="2071702"/>
          </a:xfrm>
          <a:custGeom>
            <a:avLst/>
            <a:gdLst/>
            <a:ahLst/>
            <a:cxnLst>
              <a:cxn ang="0">
                <a:pos x="303" y="1008"/>
              </a:cxn>
              <a:cxn ang="0">
                <a:pos x="1299" y="1008"/>
              </a:cxn>
              <a:cxn ang="0">
                <a:pos x="1296" y="315"/>
              </a:cxn>
              <a:cxn ang="0">
                <a:pos x="942" y="0"/>
              </a:cxn>
              <a:cxn ang="0">
                <a:pos x="3" y="0"/>
              </a:cxn>
              <a:cxn ang="0">
                <a:pos x="0" y="723"/>
              </a:cxn>
              <a:cxn ang="0">
                <a:pos x="303" y="1008"/>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bg2">
              <a:lumMod val="50000"/>
            </a:schemeClr>
          </a:solidFill>
          <a:ln w="28575" cmpd="sng">
            <a:solidFill>
              <a:srgbClr val="F8F8F8"/>
            </a:solidFill>
            <a:round/>
            <a:headEnd/>
            <a:tailEnd/>
          </a:ln>
          <a:effectLst>
            <a:outerShdw dist="107763" dir="2700000" algn="ctr" rotWithShape="0">
              <a:srgbClr val="1C1C1C">
                <a:alpha val="50000"/>
              </a:srgbClr>
            </a:outerShdw>
          </a:effectLst>
        </p:spPr>
        <p:txBody>
          <a:bodyPr/>
          <a:lstStyle/>
          <a:p>
            <a:endParaRPr lang="zh-CN" altLang="en-US" sz="2400" b="1">
              <a:latin typeface="微软雅黑" pitchFamily="34" charset="-122"/>
              <a:ea typeface="微软雅黑" pitchFamily="34" charset="-122"/>
            </a:endParaRPr>
          </a:p>
        </p:txBody>
      </p:sp>
      <p:sp>
        <p:nvSpPr>
          <p:cNvPr id="12" name="Oval 7"/>
          <p:cNvSpPr>
            <a:spLocks noChangeArrowheads="1"/>
          </p:cNvSpPr>
          <p:nvPr/>
        </p:nvSpPr>
        <p:spPr bwMode="gray">
          <a:xfrm>
            <a:off x="3428992" y="2743775"/>
            <a:ext cx="2469292" cy="2471175"/>
          </a:xfrm>
          <a:prstGeom prst="ellipse">
            <a:avLst/>
          </a:prstGeom>
          <a:solidFill>
            <a:srgbClr val="FEFFFF">
              <a:alpha val="50000"/>
            </a:srgbClr>
          </a:solidFill>
          <a:ln w="9525">
            <a:noFill/>
            <a:round/>
            <a:headEnd/>
            <a:tailEnd/>
          </a:ln>
          <a:effectLst/>
        </p:spPr>
        <p:txBody>
          <a:bodyPr wrap="none" anchor="ctr"/>
          <a:lstStyle/>
          <a:p>
            <a:endParaRPr lang="zh-CN" altLang="en-US" sz="2400" b="1">
              <a:effectLst>
                <a:glow rad="139700">
                  <a:schemeClr val="accent1">
                    <a:satMod val="175000"/>
                    <a:alpha val="40000"/>
                  </a:schemeClr>
                </a:glow>
              </a:effectLst>
              <a:latin typeface="微软雅黑" pitchFamily="34" charset="-122"/>
              <a:ea typeface="微软雅黑" pitchFamily="34" charset="-122"/>
            </a:endParaRPr>
          </a:p>
        </p:txBody>
      </p:sp>
      <p:sp>
        <p:nvSpPr>
          <p:cNvPr id="13" name="Text Box 8"/>
          <p:cNvSpPr txBox="1">
            <a:spLocks noChangeArrowheads="1"/>
          </p:cNvSpPr>
          <p:nvPr/>
        </p:nvSpPr>
        <p:spPr bwMode="white">
          <a:xfrm>
            <a:off x="5870247" y="4599961"/>
            <a:ext cx="1805634" cy="1015663"/>
          </a:xfrm>
          <a:prstGeom prst="rect">
            <a:avLst/>
          </a:prstGeom>
          <a:noFill/>
          <a:ln w="9525" algn="ctr">
            <a:noFill/>
            <a:miter lim="800000"/>
            <a:headEnd/>
            <a:tailEnd/>
          </a:ln>
          <a:effectLst/>
        </p:spPr>
        <p:txBody>
          <a:bodyPr wrap="square">
            <a:spAutoFit/>
          </a:bodyPr>
          <a:lstStyle/>
          <a:p>
            <a:pPr lvl="0" indent="-457200">
              <a:lnSpc>
                <a:spcPct val="150000"/>
              </a:lnSpc>
              <a:spcBef>
                <a:spcPts val="0"/>
              </a:spcBef>
              <a:spcAft>
                <a:spcPts val="0"/>
              </a:spcAft>
            </a:pPr>
            <a:r>
              <a:rPr lang="zh-CN" altLang="en-US" sz="2000" b="1" dirty="0" smtClean="0">
                <a:solidFill>
                  <a:schemeClr val="bg1"/>
                </a:solidFill>
                <a:latin typeface="微软雅黑" pitchFamily="34" charset="-122"/>
                <a:ea typeface="微软雅黑" pitchFamily="34" charset="-122"/>
              </a:rPr>
              <a:t>吉利帝豪</a:t>
            </a:r>
            <a:endParaRPr lang="en-US" altLang="zh-CN" sz="2000" b="1" dirty="0" smtClean="0">
              <a:solidFill>
                <a:schemeClr val="bg1"/>
              </a:solidFill>
              <a:latin typeface="微软雅黑" pitchFamily="34" charset="-122"/>
              <a:ea typeface="微软雅黑" pitchFamily="34" charset="-122"/>
            </a:endParaRPr>
          </a:p>
          <a:p>
            <a:pPr lvl="0" indent="-457200">
              <a:lnSpc>
                <a:spcPct val="150000"/>
              </a:lnSpc>
              <a:spcBef>
                <a:spcPts val="0"/>
              </a:spcBef>
              <a:spcAft>
                <a:spcPts val="0"/>
              </a:spcAft>
            </a:pPr>
            <a:r>
              <a:rPr lang="zh-CN" altLang="en-US" sz="2000" b="1" dirty="0" smtClean="0">
                <a:solidFill>
                  <a:schemeClr val="bg1"/>
                </a:solidFill>
                <a:latin typeface="微软雅黑" pitchFamily="34" charset="-122"/>
                <a:ea typeface="微软雅黑" pitchFamily="34" charset="-122"/>
              </a:rPr>
              <a:t>华泰汽车</a:t>
            </a:r>
            <a:endParaRPr lang="en-US" altLang="zh-CN" sz="2000" b="1" dirty="0" smtClean="0">
              <a:solidFill>
                <a:schemeClr val="bg1"/>
              </a:solidFill>
              <a:latin typeface="微软雅黑" pitchFamily="34" charset="-122"/>
              <a:ea typeface="微软雅黑" pitchFamily="34" charset="-122"/>
            </a:endParaRPr>
          </a:p>
        </p:txBody>
      </p:sp>
      <p:sp>
        <p:nvSpPr>
          <p:cNvPr id="22" name="Text Box 8"/>
          <p:cNvSpPr txBox="1">
            <a:spLocks noChangeArrowheads="1"/>
          </p:cNvSpPr>
          <p:nvPr/>
        </p:nvSpPr>
        <p:spPr bwMode="white">
          <a:xfrm>
            <a:off x="1797658" y="4437112"/>
            <a:ext cx="2054262" cy="1015663"/>
          </a:xfrm>
          <a:prstGeom prst="rect">
            <a:avLst/>
          </a:prstGeom>
          <a:noFill/>
          <a:ln w="9525" algn="ctr">
            <a:noFill/>
            <a:miter lim="800000"/>
            <a:headEnd/>
            <a:tailEnd/>
          </a:ln>
          <a:effectLst/>
        </p:spPr>
        <p:txBody>
          <a:bodyPr wrap="square">
            <a:spAutoFit/>
          </a:bodyPr>
          <a:lstStyle/>
          <a:p>
            <a:pPr lvl="0">
              <a:spcBef>
                <a:spcPts val="0"/>
              </a:spcBef>
              <a:spcAft>
                <a:spcPts val="0"/>
              </a:spcAft>
            </a:pPr>
            <a:r>
              <a:rPr lang="zh-CN" altLang="en-US" sz="2000" b="1" dirty="0">
                <a:latin typeface="微软雅黑" pitchFamily="34" charset="-122"/>
                <a:ea typeface="微软雅黑" pitchFamily="34" charset="-122"/>
              </a:rPr>
              <a:t>中科博</a:t>
            </a:r>
            <a:r>
              <a:rPr lang="zh-CN" altLang="en-US" sz="2000" b="1" dirty="0" smtClean="0">
                <a:latin typeface="微软雅黑" pitchFamily="34" charset="-122"/>
                <a:ea typeface="微软雅黑" pitchFamily="34" charset="-122"/>
              </a:rPr>
              <a:t>泰</a:t>
            </a:r>
            <a:endParaRPr lang="en-US" altLang="zh-CN" sz="2000" b="1" dirty="0" smtClean="0">
              <a:latin typeface="微软雅黑" pitchFamily="34" charset="-122"/>
              <a:ea typeface="微软雅黑" pitchFamily="34" charset="-122"/>
            </a:endParaRPr>
          </a:p>
          <a:p>
            <a:pPr lvl="0">
              <a:spcBef>
                <a:spcPts val="0"/>
              </a:spcBef>
              <a:spcAft>
                <a:spcPts val="0"/>
              </a:spcAft>
            </a:pPr>
            <a:r>
              <a:rPr lang="zh-CN" altLang="en-US" sz="2000" b="1" dirty="0" smtClean="0">
                <a:latin typeface="微软雅黑" pitchFamily="34" charset="-122"/>
                <a:ea typeface="微软雅黑" pitchFamily="34" charset="-122"/>
              </a:rPr>
              <a:t>武汉蓝星</a:t>
            </a:r>
            <a:endParaRPr lang="en-US" altLang="zh-CN" sz="2000" b="1" dirty="0" smtClean="0">
              <a:latin typeface="微软雅黑" pitchFamily="34" charset="-122"/>
              <a:ea typeface="微软雅黑" pitchFamily="34" charset="-122"/>
            </a:endParaRPr>
          </a:p>
          <a:p>
            <a:pPr lvl="0">
              <a:spcBef>
                <a:spcPts val="0"/>
              </a:spcBef>
              <a:spcAft>
                <a:spcPts val="0"/>
              </a:spcAft>
            </a:pPr>
            <a:r>
              <a:rPr lang="zh-CN" altLang="en-US" sz="2000" b="1" dirty="0" smtClean="0">
                <a:latin typeface="微软雅黑" pitchFamily="34" charset="-122"/>
                <a:ea typeface="微软雅黑" pitchFamily="34" charset="-122"/>
              </a:rPr>
              <a:t>科大讯飞</a:t>
            </a:r>
          </a:p>
        </p:txBody>
      </p:sp>
      <p:sp>
        <p:nvSpPr>
          <p:cNvPr id="23" name="Text Box 8"/>
          <p:cNvSpPr txBox="1">
            <a:spLocks noChangeArrowheads="1"/>
          </p:cNvSpPr>
          <p:nvPr/>
        </p:nvSpPr>
        <p:spPr bwMode="white">
          <a:xfrm>
            <a:off x="5850625" y="2485656"/>
            <a:ext cx="1949346" cy="1015663"/>
          </a:xfrm>
          <a:prstGeom prst="rect">
            <a:avLst/>
          </a:prstGeom>
          <a:noFill/>
          <a:ln w="9525" algn="ctr">
            <a:noFill/>
            <a:miter lim="800000"/>
            <a:headEnd/>
            <a:tailEnd/>
          </a:ln>
          <a:effectLst/>
        </p:spPr>
        <p:txBody>
          <a:bodyPr wrap="square">
            <a:spAutoFit/>
          </a:bodyPr>
          <a:lstStyle/>
          <a:p>
            <a:pPr>
              <a:spcBef>
                <a:spcPts val="0"/>
              </a:spcBef>
              <a:spcAft>
                <a:spcPts val="0"/>
              </a:spcAft>
            </a:pPr>
            <a:r>
              <a:rPr lang="zh-CN" altLang="en-US" sz="2000" b="1" dirty="0">
                <a:latin typeface="微软雅黑" pitchFamily="34" charset="-122"/>
                <a:ea typeface="微软雅黑" pitchFamily="34" charset="-122"/>
              </a:rPr>
              <a:t>一汽丰田</a:t>
            </a:r>
          </a:p>
          <a:p>
            <a:pPr lvl="0">
              <a:spcBef>
                <a:spcPts val="0"/>
              </a:spcBef>
              <a:spcAft>
                <a:spcPts val="0"/>
              </a:spcAft>
            </a:pPr>
            <a:endParaRPr lang="en-US" altLang="zh-CN" sz="2000" b="1" dirty="0" smtClean="0">
              <a:latin typeface="微软雅黑" pitchFamily="34" charset="-122"/>
              <a:ea typeface="微软雅黑" pitchFamily="34" charset="-122"/>
            </a:endParaRPr>
          </a:p>
          <a:p>
            <a:pPr lvl="0">
              <a:spcBef>
                <a:spcPts val="0"/>
              </a:spcBef>
              <a:spcAft>
                <a:spcPts val="0"/>
              </a:spcAft>
            </a:pPr>
            <a:r>
              <a:rPr lang="zh-CN" altLang="en-US" sz="2000" b="1" dirty="0" smtClean="0">
                <a:latin typeface="微软雅黑" pitchFamily="34" charset="-122"/>
                <a:ea typeface="微软雅黑" pitchFamily="34" charset="-122"/>
              </a:rPr>
              <a:t>一汽奔腾</a:t>
            </a:r>
          </a:p>
        </p:txBody>
      </p:sp>
      <p:sp>
        <p:nvSpPr>
          <p:cNvPr id="24" name="Text Box 8"/>
          <p:cNvSpPr txBox="1">
            <a:spLocks noChangeArrowheads="1"/>
          </p:cNvSpPr>
          <p:nvPr/>
        </p:nvSpPr>
        <p:spPr bwMode="white">
          <a:xfrm>
            <a:off x="1777938" y="2435899"/>
            <a:ext cx="1785950" cy="499624"/>
          </a:xfrm>
          <a:prstGeom prst="rect">
            <a:avLst/>
          </a:prstGeom>
          <a:noFill/>
          <a:ln w="9525" algn="ctr">
            <a:noFill/>
            <a:miter lim="800000"/>
            <a:headEnd/>
            <a:tailEnd/>
          </a:ln>
          <a:effectLst/>
        </p:spPr>
        <p:txBody>
          <a:bodyPr wrap="square">
            <a:spAutoFit/>
          </a:bodyPr>
          <a:lstStyle/>
          <a:p>
            <a:pPr lvl="0" indent="-457200">
              <a:lnSpc>
                <a:spcPct val="150000"/>
              </a:lnSpc>
              <a:spcBef>
                <a:spcPts val="0"/>
              </a:spcBef>
              <a:spcAft>
                <a:spcPts val="0"/>
              </a:spcAft>
            </a:pPr>
            <a:r>
              <a:rPr lang="zh-CN" altLang="en-US" sz="2000" b="1" dirty="0" smtClean="0">
                <a:latin typeface="微软雅黑" pitchFamily="34" charset="-122"/>
                <a:ea typeface="微软雅黑" pitchFamily="34" charset="-122"/>
              </a:rPr>
              <a:t>中国联通</a:t>
            </a:r>
          </a:p>
        </p:txBody>
      </p:sp>
      <p:sp>
        <p:nvSpPr>
          <p:cNvPr id="25" name="矩形 24"/>
          <p:cNvSpPr/>
          <p:nvPr/>
        </p:nvSpPr>
        <p:spPr>
          <a:xfrm>
            <a:off x="3563888" y="3421449"/>
            <a:ext cx="2143140" cy="1015663"/>
          </a:xfrm>
          <a:prstGeom prst="rect">
            <a:avLst/>
          </a:prstGeom>
        </p:spPr>
        <p:txBody>
          <a:bodyPr wrap="square">
            <a:spAutoFit/>
          </a:bodyPr>
          <a:lstStyle/>
          <a:p>
            <a:pPr lvl="0" algn="ctr">
              <a:lnSpc>
                <a:spcPct val="100000"/>
              </a:lnSpc>
              <a:spcBef>
                <a:spcPts val="0"/>
              </a:spcBef>
              <a:spcAft>
                <a:spcPts val="0"/>
              </a:spcAft>
            </a:pPr>
            <a:r>
              <a:rPr lang="zh-CN" altLang="en-US" sz="3000" b="1" dirty="0" smtClean="0">
                <a:solidFill>
                  <a:srgbClr val="FF0000"/>
                </a:solidFill>
                <a:effectLst>
                  <a:outerShdw blurRad="50800" dist="38100" dir="5400000" algn="t" rotWithShape="0">
                    <a:prstClr val="black">
                      <a:alpha val="40000"/>
                    </a:prstClr>
                  </a:outerShdw>
                </a:effectLst>
                <a:latin typeface="微软雅黑" pitchFamily="34" charset="-122"/>
                <a:ea typeface="微软雅黑" pitchFamily="34" charset="-122"/>
              </a:rPr>
              <a:t>整车和系统合作伙伴</a:t>
            </a:r>
            <a:endParaRPr lang="zh-CN" altLang="en-US" sz="3000" b="1" dirty="0">
              <a:solidFill>
                <a:srgbClr val="FF0000"/>
              </a:solidFill>
              <a:effectLst>
                <a:outerShdw blurRad="50800" dist="38100" dir="5400000" algn="t" rotWithShape="0">
                  <a:prstClr val="black">
                    <a:alpha val="40000"/>
                  </a:prstClr>
                </a:outerShdw>
              </a:effectLst>
              <a:latin typeface="微软雅黑" pitchFamily="34" charset="-122"/>
              <a:ea typeface="微软雅黑" pitchFamily="34" charset="-122"/>
            </a:endParaRPr>
          </a:p>
        </p:txBody>
      </p:sp>
      <p:sp>
        <p:nvSpPr>
          <p:cNvPr id="15" name="矩形 14"/>
          <p:cNvSpPr/>
          <p:nvPr/>
        </p:nvSpPr>
        <p:spPr>
          <a:xfrm>
            <a:off x="251520" y="515980"/>
            <a:ext cx="7200800" cy="461665"/>
          </a:xfrm>
          <a:prstGeom prst="rect">
            <a:avLst/>
          </a:prstGeom>
        </p:spPr>
        <p:txBody>
          <a:bodyPr wrap="square">
            <a:spAutoFit/>
          </a:bodyPr>
          <a:lstStyle/>
          <a:p>
            <a:r>
              <a:rPr lang="zh-CN" altLang="en-US" sz="2400" b="1" dirty="0" smtClean="0">
                <a:latin typeface="微软雅黑" pitchFamily="34" charset="-122"/>
                <a:ea typeface="微软雅黑" pitchFamily="34" charset="-122"/>
              </a:rPr>
              <a:t>车载视听服务已与多家汽车厂商合作</a:t>
            </a:r>
            <a:endParaRPr lang="en-US" altLang="zh-CN" sz="2400" b="1" dirty="0">
              <a:latin typeface="微软雅黑" pitchFamily="34" charset="-122"/>
              <a:ea typeface="微软雅黑" pitchFamily="34" charset="-122"/>
            </a:endParaRPr>
          </a:p>
        </p:txBody>
      </p:sp>
    </p:spTree>
    <p:extLst>
      <p:ext uri="{BB962C8B-B14F-4D97-AF65-F5344CB8AC3E}">
        <p14:creationId xmlns="" xmlns:p14="http://schemas.microsoft.com/office/powerpoint/2010/main" val="673292951"/>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33794" name="图片 2" descr="C:\Users\cnr\Desktop\201041639361241.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t="8411" b="79839"/>
          <a:stretch>
            <a:fillRect/>
          </a:stretch>
        </p:blipFill>
        <p:spPr bwMode="auto">
          <a:xfrm>
            <a:off x="899592" y="1256184"/>
            <a:ext cx="6986915" cy="5040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14="http://schemas.microsoft.com/office/drawing/2010/main" w="9525">
                <a:solidFill>
                  <a:srgbClr val="000000"/>
                </a:solidFill>
                <a:miter lim="800000"/>
                <a:headEnd/>
                <a:tailEnd/>
              </a14:hiddenLine>
            </a:ext>
          </a:extLst>
        </p:spPr>
      </p:pic>
      <p:sp>
        <p:nvSpPr>
          <p:cNvPr id="5" name="矩形 4"/>
          <p:cNvSpPr/>
          <p:nvPr/>
        </p:nvSpPr>
        <p:spPr>
          <a:xfrm>
            <a:off x="251520" y="515980"/>
            <a:ext cx="7200800" cy="461665"/>
          </a:xfrm>
          <a:prstGeom prst="rect">
            <a:avLst/>
          </a:prstGeom>
        </p:spPr>
        <p:txBody>
          <a:bodyPr wrap="square">
            <a:spAutoFit/>
          </a:bodyPr>
          <a:lstStyle/>
          <a:p>
            <a:r>
              <a:rPr lang="zh-CN" altLang="en-US" sz="2400" b="1" dirty="0">
                <a:latin typeface="微软雅黑" pitchFamily="34" charset="-122"/>
                <a:ea typeface="微软雅黑" pitchFamily="34" charset="-122"/>
              </a:rPr>
              <a:t>互联网电视：提供多种选择  坚持主流声音</a:t>
            </a:r>
            <a:endParaRPr lang="en-US" altLang="zh-CN" sz="2400" b="1" dirty="0">
              <a:latin typeface="微软雅黑" pitchFamily="34" charset="-122"/>
              <a:ea typeface="微软雅黑" pitchFamily="34" charset="-122"/>
            </a:endParaRPr>
          </a:p>
        </p:txBody>
      </p:sp>
    </p:spTree>
    <p:extLst>
      <p:ext uri="{BB962C8B-B14F-4D97-AF65-F5344CB8AC3E}">
        <p14:creationId xmlns="" xmlns:p14="http://schemas.microsoft.com/office/powerpoint/2010/main" val="511179700"/>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520" y="1268760"/>
            <a:ext cx="8532440" cy="5028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矩形 5"/>
          <p:cNvSpPr/>
          <p:nvPr/>
        </p:nvSpPr>
        <p:spPr>
          <a:xfrm>
            <a:off x="251520" y="515980"/>
            <a:ext cx="7200800" cy="461665"/>
          </a:xfrm>
          <a:prstGeom prst="rect">
            <a:avLst/>
          </a:prstGeom>
        </p:spPr>
        <p:txBody>
          <a:bodyPr wrap="square">
            <a:spAutoFit/>
          </a:bodyPr>
          <a:lstStyle/>
          <a:p>
            <a:r>
              <a:rPr lang="zh-CN" altLang="en-US" sz="2400" b="1" dirty="0">
                <a:latin typeface="微软雅黑" pitchFamily="34" charset="-122"/>
                <a:ea typeface="微软雅黑" pitchFamily="34" charset="-122"/>
              </a:rPr>
              <a:t>中国广播网：客观  权威  及时  准确</a:t>
            </a:r>
            <a:endParaRPr lang="en-US" altLang="zh-CN" sz="2400" b="1" dirty="0">
              <a:latin typeface="微软雅黑" pitchFamily="34" charset="-122"/>
              <a:ea typeface="微软雅黑" pitchFamily="34" charset="-122"/>
            </a:endParaRPr>
          </a:p>
        </p:txBody>
      </p:sp>
    </p:spTree>
    <p:extLst>
      <p:ext uri="{BB962C8B-B14F-4D97-AF65-F5344CB8AC3E}">
        <p14:creationId xmlns="" xmlns:p14="http://schemas.microsoft.com/office/powerpoint/2010/main" val="3189558627"/>
      </p:ext>
    </p:extLst>
  </p:cSld>
  <p:clrMapOvr>
    <a:masterClrMapping/>
  </p:clrMapOvr>
  <mc:AlternateContent xmlns:mc="http://schemas.openxmlformats.org/markup-compatibility/2006">
    <mc:Choice xmlns=""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a:spLocks/>
          </p:cNvSpPr>
          <p:nvPr/>
        </p:nvSpPr>
        <p:spPr>
          <a:xfrm>
            <a:off x="304800" y="304800"/>
            <a:ext cx="8229600" cy="838200"/>
          </a:xfrm>
          <a:prstGeom prst="rect">
            <a:avLst/>
          </a:prstGeom>
        </p:spPr>
        <p:txBody>
          <a:bodyPr/>
          <a:lst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eaLnBrk="0" fontAlgn="base" hangingPunct="0">
              <a:spcBef>
                <a:spcPct val="0"/>
              </a:spcBef>
              <a:spcAft>
                <a:spcPct val="0"/>
              </a:spcAft>
              <a:defRPr sz="4400">
                <a:solidFill>
                  <a:schemeClr val="tx1"/>
                </a:solidFill>
                <a:latin typeface="Calibri" pitchFamily="34" charset="0"/>
                <a:ea typeface="宋体" pitchFamily="2" charset="-122"/>
              </a:defRPr>
            </a:lvl6pPr>
            <a:lvl7pPr marL="914400" algn="ctr" rtl="0" eaLnBrk="0" fontAlgn="base" hangingPunct="0">
              <a:spcBef>
                <a:spcPct val="0"/>
              </a:spcBef>
              <a:spcAft>
                <a:spcPct val="0"/>
              </a:spcAft>
              <a:defRPr sz="4400">
                <a:solidFill>
                  <a:schemeClr val="tx1"/>
                </a:solidFill>
                <a:latin typeface="Calibri" pitchFamily="34" charset="0"/>
                <a:ea typeface="宋体" pitchFamily="2" charset="-122"/>
              </a:defRPr>
            </a:lvl7pPr>
            <a:lvl8pPr marL="1371600" algn="ctr" rtl="0" eaLnBrk="0" fontAlgn="base" hangingPunct="0">
              <a:spcBef>
                <a:spcPct val="0"/>
              </a:spcBef>
              <a:spcAft>
                <a:spcPct val="0"/>
              </a:spcAft>
              <a:defRPr sz="4400">
                <a:solidFill>
                  <a:schemeClr val="tx1"/>
                </a:solidFill>
                <a:latin typeface="Calibri" pitchFamily="34" charset="0"/>
                <a:ea typeface="宋体" pitchFamily="2" charset="-122"/>
              </a:defRPr>
            </a:lvl8pPr>
            <a:lvl9pPr marL="1828800" algn="ctr" rtl="0" eaLnBrk="0" fontAlgn="base" hangingPunct="0">
              <a:spcBef>
                <a:spcPct val="0"/>
              </a:spcBef>
              <a:spcAft>
                <a:spcPct val="0"/>
              </a:spcAft>
              <a:defRPr sz="4400">
                <a:solidFill>
                  <a:schemeClr val="tx1"/>
                </a:solidFill>
                <a:latin typeface="Calibri" pitchFamily="34" charset="0"/>
                <a:ea typeface="宋体" pitchFamily="2" charset="-122"/>
              </a:defRPr>
            </a:lvl9pPr>
          </a:lstStyle>
          <a:p>
            <a:pPr algn="l">
              <a:defRPr/>
            </a:pPr>
            <a:r>
              <a:rPr lang="zh-CN" altLang="en-US" sz="2400" b="1" dirty="0" smtClean="0">
                <a:latin typeface="微软雅黑" pitchFamily="34" charset="-122"/>
                <a:ea typeface="微软雅黑" pitchFamily="34" charset="-122"/>
              </a:rPr>
              <a:t>互联网电视</a:t>
            </a:r>
            <a:endParaRPr lang="en-US" altLang="zh-CN" sz="2400" b="1" dirty="0" smtClean="0">
              <a:latin typeface="微软雅黑" pitchFamily="34" charset="-122"/>
              <a:ea typeface="微软雅黑" pitchFamily="34" charset="-122"/>
            </a:endParaRPr>
          </a:p>
          <a:p>
            <a:pPr algn="l">
              <a:defRPr/>
            </a:pPr>
            <a:r>
              <a:rPr lang="zh-CN" altLang="en-US" sz="1800" b="1" dirty="0" smtClean="0">
                <a:solidFill>
                  <a:srgbClr val="FF0000"/>
                </a:solidFill>
                <a:latin typeface="微软雅黑" pitchFamily="34" charset="-122"/>
                <a:ea typeface="微软雅黑" pitchFamily="34" charset="-122"/>
              </a:rPr>
              <a:t>丰富的互联网长视频版权内容</a:t>
            </a:r>
          </a:p>
          <a:p>
            <a:pPr algn="l">
              <a:defRPr/>
            </a:pPr>
            <a:endParaRPr lang="zh-CN" altLang="en-US" sz="1800" dirty="0">
              <a:solidFill>
                <a:schemeClr val="tx1">
                  <a:lumMod val="65000"/>
                  <a:lumOff val="35000"/>
                </a:schemeClr>
              </a:solidFill>
              <a:latin typeface="微软雅黑" pitchFamily="34" charset="-122"/>
              <a:ea typeface="微软雅黑" pitchFamily="34" charset="-122"/>
            </a:endParaRPr>
          </a:p>
        </p:txBody>
      </p:sp>
      <p:sp>
        <p:nvSpPr>
          <p:cNvPr id="20483" name="标题 1"/>
          <p:cNvSpPr txBox="1">
            <a:spLocks/>
          </p:cNvSpPr>
          <p:nvPr/>
        </p:nvSpPr>
        <p:spPr bwMode="auto">
          <a:xfrm>
            <a:off x="228600" y="1371600"/>
            <a:ext cx="8229600" cy="83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2400" b="1">
                <a:latin typeface="微软雅黑" pitchFamily="34" charset="-122"/>
                <a:ea typeface="微软雅黑" pitchFamily="34" charset="-122"/>
              </a:rPr>
              <a:t>丰富的互联网长视频版权内容</a:t>
            </a:r>
          </a:p>
        </p:txBody>
      </p:sp>
      <p:pic>
        <p:nvPicPr>
          <p:cNvPr id="5" name="图片 4" descr="Hello！树先生.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52400" y="2057400"/>
            <a:ext cx="2933700"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图片 5" descr="白蛇传说.jpg"/>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1000" y="2057400"/>
            <a:ext cx="2895600" cy="4213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图片 6" descr="鸿门宴.jp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85800" y="2057400"/>
            <a:ext cx="2989263"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图片 7" descr="失恋33天.jp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914400" y="2057400"/>
            <a:ext cx="2895600" cy="4217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图片 8" descr="变形金刚.jpg"/>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1219200" y="2057400"/>
            <a:ext cx="2895600" cy="4195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图片 9" descr="画壁.jpg"/>
          <p:cNvPicPr>
            <a:picLocks noChangeAspect="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447800" y="2057400"/>
            <a:ext cx="3214688"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图片 10" descr="与时尚同居.jpg"/>
          <p:cNvPicPr>
            <a:picLocks noChangeAspect="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676400" y="2057400"/>
            <a:ext cx="2989263"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图片 11" descr="万有引力.jpg"/>
          <p:cNvPicPr>
            <a:picLocks noChangeAspect="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1905000" y="2057400"/>
            <a:ext cx="2971800" cy="4205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图片 12" descr="暮光之城1.jpg"/>
          <p:cNvPicPr>
            <a:picLocks noChangeAspect="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2133600" y="2057400"/>
            <a:ext cx="2971800" cy="4195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图片 13" descr="生死狙击线.jpg"/>
          <p:cNvPicPr>
            <a:picLocks noChangeAspect="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2438400" y="2057400"/>
            <a:ext cx="3124200" cy="418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图片 14" descr="杨门女将.jpg"/>
          <p:cNvPicPr>
            <a:picLocks noChangeAspect="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2743200" y="2057400"/>
            <a:ext cx="3048000" cy="419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图片 15" descr="步步惊心.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3124200" y="2057400"/>
            <a:ext cx="2935288"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图片 16" descr="人到四十.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3429000" y="2057400"/>
            <a:ext cx="3124200" cy="4184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图片 17" descr="新亮剑.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3733800" y="2057400"/>
            <a:ext cx="2971800" cy="4144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图片 18" descr="请你原谅我.jpg"/>
          <p:cNvPicPr>
            <a:picLocks noChangeAspect="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4038600" y="2057400"/>
            <a:ext cx="2971800" cy="419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图片 19" descr="千山暮雪.jpg"/>
          <p:cNvPicPr>
            <a:picLocks noChangeAspect="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4419600" y="2057400"/>
            <a:ext cx="2924175" cy="415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图片 20" descr="万凰之王.jpg"/>
          <p:cNvPicPr>
            <a:picLocks noChangeAspect="1"/>
          </p:cNvPicPr>
          <p:nvPr/>
        </p:nvPicPr>
        <p:blipFill>
          <a:blip r:embed="rId19" cstate="print">
            <a:extLst>
              <a:ext uri="{28A0092B-C50C-407E-A947-70E740481C1C}">
                <a14:useLocalDpi xmlns="" xmlns:a14="http://schemas.microsoft.com/office/drawing/2010/main" val="0"/>
              </a:ext>
            </a:extLst>
          </a:blip>
          <a:srcRect/>
          <a:stretch>
            <a:fillRect/>
          </a:stretch>
        </p:blipFill>
        <p:spPr bwMode="auto">
          <a:xfrm>
            <a:off x="4724400" y="2057400"/>
            <a:ext cx="29718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图片 21" descr="城市猎人.jpg"/>
          <p:cNvPicPr>
            <a:picLocks noChangeAspect="1"/>
          </p:cNvPicPr>
          <p:nvPr/>
        </p:nvPicPr>
        <p:blipFill>
          <a:blip r:embed="rId20" cstate="print">
            <a:extLst>
              <a:ext uri="{28A0092B-C50C-407E-A947-70E740481C1C}">
                <a14:useLocalDpi xmlns="" xmlns:a14="http://schemas.microsoft.com/office/drawing/2010/main" val="0"/>
              </a:ext>
            </a:extLst>
          </a:blip>
          <a:srcRect/>
          <a:stretch>
            <a:fillRect/>
          </a:stretch>
        </p:blipFill>
        <p:spPr bwMode="auto">
          <a:xfrm>
            <a:off x="4953000" y="2057400"/>
            <a:ext cx="3044825"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图片 22" descr="法证先锋、.jpg"/>
          <p:cNvPicPr>
            <a:picLocks noChangeAspect="1"/>
          </p:cNvPicPr>
          <p:nvPr/>
        </p:nvPicPr>
        <p:blipFill>
          <a:blip r:embed="rId21" cstate="print">
            <a:extLst>
              <a:ext uri="{28A0092B-C50C-407E-A947-70E740481C1C}">
                <a14:useLocalDpi xmlns="" xmlns:a14="http://schemas.microsoft.com/office/drawing/2010/main" val="0"/>
              </a:ext>
            </a:extLst>
          </a:blip>
          <a:srcRect/>
          <a:stretch>
            <a:fillRect/>
          </a:stretch>
        </p:blipFill>
        <p:spPr bwMode="auto">
          <a:xfrm>
            <a:off x="5257800" y="2057400"/>
            <a:ext cx="28956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图片 23" descr="绝望主妇1-8.jpg"/>
          <p:cNvPicPr>
            <a:picLocks noChangeAspect="1"/>
          </p:cNvPicPr>
          <p:nvPr/>
        </p:nvPicPr>
        <p:blipFill>
          <a:blip r:embed="rId22" cstate="print">
            <a:extLst>
              <a:ext uri="{28A0092B-C50C-407E-A947-70E740481C1C}">
                <a14:useLocalDpi xmlns="" xmlns:a14="http://schemas.microsoft.com/office/drawing/2010/main" val="0"/>
              </a:ext>
            </a:extLst>
          </a:blip>
          <a:srcRect/>
          <a:stretch>
            <a:fillRect/>
          </a:stretch>
        </p:blipFill>
        <p:spPr bwMode="auto">
          <a:xfrm>
            <a:off x="5486400" y="2057400"/>
            <a:ext cx="3048000"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图片 24" descr="倒霉熊.jpg"/>
          <p:cNvPicPr>
            <a:picLocks noChangeAspect="1"/>
          </p:cNvPicPr>
          <p:nvPr/>
        </p:nvPicPr>
        <p:blipFill>
          <a:blip r:embed="rId23" cstate="print">
            <a:extLst>
              <a:ext uri="{28A0092B-C50C-407E-A947-70E740481C1C}">
                <a14:useLocalDpi xmlns="" xmlns:a14="http://schemas.microsoft.com/office/drawing/2010/main" val="0"/>
              </a:ext>
            </a:extLst>
          </a:blip>
          <a:srcRect/>
          <a:stretch>
            <a:fillRect/>
          </a:stretch>
        </p:blipFill>
        <p:spPr bwMode="auto">
          <a:xfrm>
            <a:off x="5791200" y="2057400"/>
            <a:ext cx="2822575"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图片 25" descr="喜洋洋与灰太狼.jpg"/>
          <p:cNvPicPr>
            <a:picLocks noChangeAspect="1"/>
          </p:cNvPicPr>
          <p:nvPr/>
        </p:nvPicPr>
        <p:blipFill>
          <a:blip r:embed="rId24" cstate="print">
            <a:extLst>
              <a:ext uri="{28A0092B-C50C-407E-A947-70E740481C1C}">
                <a14:useLocalDpi xmlns="" xmlns:a14="http://schemas.microsoft.com/office/drawing/2010/main" val="0"/>
              </a:ext>
            </a:extLst>
          </a:blip>
          <a:srcRect/>
          <a:stretch>
            <a:fillRect/>
          </a:stretch>
        </p:blipFill>
        <p:spPr bwMode="auto">
          <a:xfrm>
            <a:off x="6096000" y="2057400"/>
            <a:ext cx="2743200"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图片 26" descr="哪吒闹海.jpg"/>
          <p:cNvPicPr>
            <a:picLocks noChangeAspect="1"/>
          </p:cNvPicPr>
          <p:nvPr/>
        </p:nvPicPr>
        <p:blipFill>
          <a:blip r:embed="rId25" cstate="print">
            <a:extLst>
              <a:ext uri="{28A0092B-C50C-407E-A947-70E740481C1C}">
                <a14:useLocalDpi xmlns="" xmlns:a14="http://schemas.microsoft.com/office/drawing/2010/main" val="0"/>
              </a:ext>
            </a:extLst>
          </a:blip>
          <a:srcRect/>
          <a:stretch>
            <a:fillRect/>
          </a:stretch>
        </p:blipFill>
        <p:spPr bwMode="auto">
          <a:xfrm>
            <a:off x="5715000" y="1828800"/>
            <a:ext cx="2925763" cy="419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图片 27" descr="军情观察室.jpg"/>
          <p:cNvPicPr>
            <a:picLocks noChangeAspect="1"/>
          </p:cNvPicPr>
          <p:nvPr/>
        </p:nvPicPr>
        <p:blipFill>
          <a:blip r:embed="rId26" cstate="print">
            <a:extLst>
              <a:ext uri="{28A0092B-C50C-407E-A947-70E740481C1C}">
                <a14:useLocalDpi xmlns="" xmlns:a14="http://schemas.microsoft.com/office/drawing/2010/main" val="0"/>
              </a:ext>
            </a:extLst>
          </a:blip>
          <a:srcRect/>
          <a:stretch>
            <a:fillRect/>
          </a:stretch>
        </p:blipFill>
        <p:spPr bwMode="auto">
          <a:xfrm>
            <a:off x="5105400" y="1905000"/>
            <a:ext cx="3170238" cy="396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图片 28" descr="走向海洋.jpg"/>
          <p:cNvPicPr>
            <a:picLocks noChangeAspect="1"/>
          </p:cNvPicPr>
          <p:nvPr/>
        </p:nvPicPr>
        <p:blipFill>
          <a:blip r:embed="rId27" cstate="print">
            <a:extLst>
              <a:ext uri="{28A0092B-C50C-407E-A947-70E740481C1C}">
                <a14:useLocalDpi xmlns="" xmlns:a14="http://schemas.microsoft.com/office/drawing/2010/main" val="0"/>
              </a:ext>
            </a:extLst>
          </a:blip>
          <a:srcRect/>
          <a:stretch>
            <a:fillRect/>
          </a:stretch>
        </p:blipFill>
        <p:spPr bwMode="auto">
          <a:xfrm>
            <a:off x="4800600" y="1828800"/>
            <a:ext cx="30861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图片 29" descr="快乐大本营.jpg"/>
          <p:cNvPicPr>
            <a:picLocks noChangeAspect="1"/>
          </p:cNvPicPr>
          <p:nvPr/>
        </p:nvPicPr>
        <p:blipFill>
          <a:blip r:embed="rId28" cstate="print">
            <a:extLst>
              <a:ext uri="{28A0092B-C50C-407E-A947-70E740481C1C}">
                <a14:useLocalDpi xmlns="" xmlns:a14="http://schemas.microsoft.com/office/drawing/2010/main" val="0"/>
              </a:ext>
            </a:extLst>
          </a:blip>
          <a:srcRect/>
          <a:stretch>
            <a:fillRect/>
          </a:stretch>
        </p:blipFill>
        <p:spPr bwMode="auto">
          <a:xfrm>
            <a:off x="4648200" y="1828800"/>
            <a:ext cx="2971800" cy="41608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图片 30" descr="中国达人秀.jpg"/>
          <p:cNvPicPr>
            <a:picLocks noChangeAspect="1"/>
          </p:cNvPicPr>
          <p:nvPr/>
        </p:nvPicPr>
        <p:blipFill>
          <a:blip r:embed="rId29" cstate="print">
            <a:extLst>
              <a:ext uri="{28A0092B-C50C-407E-A947-70E740481C1C}">
                <a14:useLocalDpi xmlns="" xmlns:a14="http://schemas.microsoft.com/office/drawing/2010/main" val="0"/>
              </a:ext>
            </a:extLst>
          </a:blip>
          <a:srcRect/>
          <a:stretch>
            <a:fillRect/>
          </a:stretch>
        </p:blipFill>
        <p:spPr bwMode="auto">
          <a:xfrm>
            <a:off x="3048000" y="2209800"/>
            <a:ext cx="4240213" cy="24907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图片 31" descr="非诚勿扰.jpg"/>
          <p:cNvPicPr>
            <a:picLocks noChangeAspect="1"/>
          </p:cNvPicPr>
          <p:nvPr/>
        </p:nvPicPr>
        <p:blipFill>
          <a:blip r:embed="rId30" cstate="print">
            <a:extLst>
              <a:ext uri="{28A0092B-C50C-407E-A947-70E740481C1C}">
                <a14:useLocalDpi xmlns="" xmlns:a14="http://schemas.microsoft.com/office/drawing/2010/main" val="0"/>
              </a:ext>
            </a:extLst>
          </a:blip>
          <a:srcRect/>
          <a:stretch>
            <a:fillRect/>
          </a:stretch>
        </p:blipFill>
        <p:spPr bwMode="auto">
          <a:xfrm>
            <a:off x="2743200" y="2209800"/>
            <a:ext cx="4238625" cy="266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图片 32" descr="男人帮.jpg"/>
          <p:cNvPicPr>
            <a:picLocks noChangeAspect="1"/>
          </p:cNvPicPr>
          <p:nvPr/>
        </p:nvPicPr>
        <p:blipFill>
          <a:blip r:embed="rId31" cstate="print">
            <a:extLst>
              <a:ext uri="{28A0092B-C50C-407E-A947-70E740481C1C}">
                <a14:useLocalDpi xmlns="" xmlns:a14="http://schemas.microsoft.com/office/drawing/2010/main" val="0"/>
              </a:ext>
            </a:extLst>
          </a:blip>
          <a:srcRect/>
          <a:stretch>
            <a:fillRect/>
          </a:stretch>
        </p:blipFill>
        <p:spPr bwMode="auto">
          <a:xfrm>
            <a:off x="2286000" y="2362200"/>
            <a:ext cx="4381500" cy="2921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51546395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000"/>
                            </p:stCondLst>
                            <p:childTnLst>
                              <p:par>
                                <p:cTn id="45" presetID="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500"/>
                            </p:stCondLst>
                            <p:childTnLst>
                              <p:par>
                                <p:cTn id="50" presetID="2" presetClass="entr" presetSubtype="8"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0-#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5000"/>
                            </p:stCondLst>
                            <p:childTnLst>
                              <p:par>
                                <p:cTn id="55" presetID="2" presetClass="entr" presetSubtype="8"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500"/>
                            </p:stCondLst>
                            <p:childTnLst>
                              <p:par>
                                <p:cTn id="60" presetID="2" presetClass="entr" presetSubtype="8"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6000"/>
                            </p:stCondLst>
                            <p:childTnLst>
                              <p:par>
                                <p:cTn id="65" presetID="2" presetClass="entr" presetSubtype="8"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0-#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500"/>
                            </p:stCondLst>
                            <p:childTnLst>
                              <p:par>
                                <p:cTn id="70" presetID="2" presetClass="entr" presetSubtype="8" fill="hold"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0-#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7000"/>
                            </p:stCondLst>
                            <p:childTnLst>
                              <p:par>
                                <p:cTn id="75" presetID="2" presetClass="entr" presetSubtype="8" fill="hold"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0-#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500"/>
                            </p:stCondLst>
                            <p:childTnLst>
                              <p:par>
                                <p:cTn id="80" presetID="2" presetClass="entr" presetSubtype="8" fill="hold"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500" fill="hold"/>
                                        <p:tgtEl>
                                          <p:spTgt spid="20"/>
                                        </p:tgtEl>
                                        <p:attrNameLst>
                                          <p:attrName>ppt_x</p:attrName>
                                        </p:attrNameLst>
                                      </p:cBhvr>
                                      <p:tavLst>
                                        <p:tav tm="0">
                                          <p:val>
                                            <p:strVal val="0-#ppt_w/2"/>
                                          </p:val>
                                        </p:tav>
                                        <p:tav tm="100000">
                                          <p:val>
                                            <p:strVal val="#ppt_x"/>
                                          </p:val>
                                        </p:tav>
                                      </p:tavLst>
                                    </p:anim>
                                    <p:anim calcmode="lin" valueType="num">
                                      <p:cBhvr additive="base">
                                        <p:cTn id="83" dur="500" fill="hold"/>
                                        <p:tgtEl>
                                          <p:spTgt spid="20"/>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8000"/>
                            </p:stCondLst>
                            <p:childTnLst>
                              <p:par>
                                <p:cTn id="85" presetID="2" presetClass="entr" presetSubtype="8"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0-#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childTnLst>
                          </p:cTn>
                        </p:par>
                        <p:par>
                          <p:cTn id="89" fill="hold" nodeType="afterGroup">
                            <p:stCondLst>
                              <p:cond delay="8500"/>
                            </p:stCondLst>
                            <p:childTnLst>
                              <p:par>
                                <p:cTn id="90" presetID="2" presetClass="entr" presetSubtype="8" fill="hold"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additive="base">
                                        <p:cTn id="92" dur="500" fill="hold"/>
                                        <p:tgtEl>
                                          <p:spTgt spid="22"/>
                                        </p:tgtEl>
                                        <p:attrNameLst>
                                          <p:attrName>ppt_x</p:attrName>
                                        </p:attrNameLst>
                                      </p:cBhvr>
                                      <p:tavLst>
                                        <p:tav tm="0">
                                          <p:val>
                                            <p:strVal val="0-#ppt_w/2"/>
                                          </p:val>
                                        </p:tav>
                                        <p:tav tm="100000">
                                          <p:val>
                                            <p:strVal val="#ppt_x"/>
                                          </p:val>
                                        </p:tav>
                                      </p:tavLst>
                                    </p:anim>
                                    <p:anim calcmode="lin" valueType="num">
                                      <p:cBhvr additive="base">
                                        <p:cTn id="93" dur="500" fill="hold"/>
                                        <p:tgtEl>
                                          <p:spTgt spid="22"/>
                                        </p:tgtEl>
                                        <p:attrNameLst>
                                          <p:attrName>ppt_y</p:attrName>
                                        </p:attrNameLst>
                                      </p:cBhvr>
                                      <p:tavLst>
                                        <p:tav tm="0">
                                          <p:val>
                                            <p:strVal val="#ppt_y"/>
                                          </p:val>
                                        </p:tav>
                                        <p:tav tm="100000">
                                          <p:val>
                                            <p:strVal val="#ppt_y"/>
                                          </p:val>
                                        </p:tav>
                                      </p:tavLst>
                                    </p:anim>
                                  </p:childTnLst>
                                </p:cTn>
                              </p:par>
                            </p:childTnLst>
                          </p:cTn>
                        </p:par>
                        <p:par>
                          <p:cTn id="94" fill="hold" nodeType="afterGroup">
                            <p:stCondLst>
                              <p:cond delay="9000"/>
                            </p:stCondLst>
                            <p:childTnLst>
                              <p:par>
                                <p:cTn id="95" presetID="2" presetClass="entr" presetSubtype="8" fill="hold" nodeType="after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0-#ppt_w/2"/>
                                          </p:val>
                                        </p:tav>
                                        <p:tav tm="100000">
                                          <p:val>
                                            <p:strVal val="#ppt_x"/>
                                          </p:val>
                                        </p:tav>
                                      </p:tavLst>
                                    </p:anim>
                                    <p:anim calcmode="lin" valueType="num">
                                      <p:cBhvr additive="base">
                                        <p:cTn id="98" dur="500" fill="hold"/>
                                        <p:tgtEl>
                                          <p:spTgt spid="23"/>
                                        </p:tgtEl>
                                        <p:attrNameLst>
                                          <p:attrName>ppt_y</p:attrName>
                                        </p:attrNameLst>
                                      </p:cBhvr>
                                      <p:tavLst>
                                        <p:tav tm="0">
                                          <p:val>
                                            <p:strVal val="#ppt_y"/>
                                          </p:val>
                                        </p:tav>
                                        <p:tav tm="100000">
                                          <p:val>
                                            <p:strVal val="#ppt_y"/>
                                          </p:val>
                                        </p:tav>
                                      </p:tavLst>
                                    </p:anim>
                                  </p:childTnLst>
                                </p:cTn>
                              </p:par>
                            </p:childTnLst>
                          </p:cTn>
                        </p:par>
                        <p:par>
                          <p:cTn id="99" fill="hold" nodeType="afterGroup">
                            <p:stCondLst>
                              <p:cond delay="9500"/>
                            </p:stCondLst>
                            <p:childTnLst>
                              <p:par>
                                <p:cTn id="100" presetID="2" presetClass="entr" presetSubtype="8" fill="hold"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fill="hold"/>
                                        <p:tgtEl>
                                          <p:spTgt spid="24"/>
                                        </p:tgtEl>
                                        <p:attrNameLst>
                                          <p:attrName>ppt_x</p:attrName>
                                        </p:attrNameLst>
                                      </p:cBhvr>
                                      <p:tavLst>
                                        <p:tav tm="0">
                                          <p:val>
                                            <p:strVal val="0-#ppt_w/2"/>
                                          </p:val>
                                        </p:tav>
                                        <p:tav tm="100000">
                                          <p:val>
                                            <p:strVal val="#ppt_x"/>
                                          </p:val>
                                        </p:tav>
                                      </p:tavLst>
                                    </p:anim>
                                    <p:anim calcmode="lin" valueType="num">
                                      <p:cBhvr additive="base">
                                        <p:cTn id="103" dur="500" fill="hold"/>
                                        <p:tgtEl>
                                          <p:spTgt spid="24"/>
                                        </p:tgtEl>
                                        <p:attrNameLst>
                                          <p:attrName>ppt_y</p:attrName>
                                        </p:attrNameLst>
                                      </p:cBhvr>
                                      <p:tavLst>
                                        <p:tav tm="0">
                                          <p:val>
                                            <p:strVal val="#ppt_y"/>
                                          </p:val>
                                        </p:tav>
                                        <p:tav tm="100000">
                                          <p:val>
                                            <p:strVal val="#ppt_y"/>
                                          </p:val>
                                        </p:tav>
                                      </p:tavLst>
                                    </p:anim>
                                  </p:childTnLst>
                                </p:cTn>
                              </p:par>
                            </p:childTnLst>
                          </p:cTn>
                        </p:par>
                        <p:par>
                          <p:cTn id="104" fill="hold" nodeType="afterGroup">
                            <p:stCondLst>
                              <p:cond delay="10000"/>
                            </p:stCondLst>
                            <p:childTnLst>
                              <p:par>
                                <p:cTn id="105" presetID="2" presetClass="entr" presetSubtype="8" fill="hold" nodeType="after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0-#ppt_w/2"/>
                                          </p:val>
                                        </p:tav>
                                        <p:tav tm="100000">
                                          <p:val>
                                            <p:strVal val="#ppt_x"/>
                                          </p:val>
                                        </p:tav>
                                      </p:tavLst>
                                    </p:anim>
                                    <p:anim calcmode="lin" valueType="num">
                                      <p:cBhvr additive="base">
                                        <p:cTn id="108" dur="500" fill="hold"/>
                                        <p:tgtEl>
                                          <p:spTgt spid="25"/>
                                        </p:tgtEl>
                                        <p:attrNameLst>
                                          <p:attrName>ppt_y</p:attrName>
                                        </p:attrNameLst>
                                      </p:cBhvr>
                                      <p:tavLst>
                                        <p:tav tm="0">
                                          <p:val>
                                            <p:strVal val="#ppt_y"/>
                                          </p:val>
                                        </p:tav>
                                        <p:tav tm="100000">
                                          <p:val>
                                            <p:strVal val="#ppt_y"/>
                                          </p:val>
                                        </p:tav>
                                      </p:tavLst>
                                    </p:anim>
                                  </p:childTnLst>
                                </p:cTn>
                              </p:par>
                            </p:childTnLst>
                          </p:cTn>
                        </p:par>
                        <p:par>
                          <p:cTn id="109" fill="hold" nodeType="afterGroup">
                            <p:stCondLst>
                              <p:cond delay="10500"/>
                            </p:stCondLst>
                            <p:childTnLst>
                              <p:par>
                                <p:cTn id="110" presetID="2" presetClass="entr" presetSubtype="8" fill="hold"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additive="base">
                                        <p:cTn id="112" dur="500" fill="hold"/>
                                        <p:tgtEl>
                                          <p:spTgt spid="26"/>
                                        </p:tgtEl>
                                        <p:attrNameLst>
                                          <p:attrName>ppt_x</p:attrName>
                                        </p:attrNameLst>
                                      </p:cBhvr>
                                      <p:tavLst>
                                        <p:tav tm="0">
                                          <p:val>
                                            <p:strVal val="0-#ppt_w/2"/>
                                          </p:val>
                                        </p:tav>
                                        <p:tav tm="100000">
                                          <p:val>
                                            <p:strVal val="#ppt_x"/>
                                          </p:val>
                                        </p:tav>
                                      </p:tavLst>
                                    </p:anim>
                                    <p:anim calcmode="lin" valueType="num">
                                      <p:cBhvr additive="base">
                                        <p:cTn id="113" dur="500" fill="hold"/>
                                        <p:tgtEl>
                                          <p:spTgt spid="26"/>
                                        </p:tgtEl>
                                        <p:attrNameLst>
                                          <p:attrName>ppt_y</p:attrName>
                                        </p:attrNameLst>
                                      </p:cBhvr>
                                      <p:tavLst>
                                        <p:tav tm="0">
                                          <p:val>
                                            <p:strVal val="#ppt_y"/>
                                          </p:val>
                                        </p:tav>
                                        <p:tav tm="100000">
                                          <p:val>
                                            <p:strVal val="#ppt_y"/>
                                          </p:val>
                                        </p:tav>
                                      </p:tavLst>
                                    </p:anim>
                                  </p:childTnLst>
                                </p:cTn>
                              </p:par>
                            </p:childTnLst>
                          </p:cTn>
                        </p:par>
                        <p:par>
                          <p:cTn id="114" fill="hold" nodeType="afterGroup">
                            <p:stCondLst>
                              <p:cond delay="11000"/>
                            </p:stCondLst>
                            <p:childTnLst>
                              <p:par>
                                <p:cTn id="115" presetID="2" presetClass="entr" presetSubtype="8" fill="hold" nodeType="after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additive="base">
                                        <p:cTn id="117" dur="500" fill="hold"/>
                                        <p:tgtEl>
                                          <p:spTgt spid="27"/>
                                        </p:tgtEl>
                                        <p:attrNameLst>
                                          <p:attrName>ppt_x</p:attrName>
                                        </p:attrNameLst>
                                      </p:cBhvr>
                                      <p:tavLst>
                                        <p:tav tm="0">
                                          <p:val>
                                            <p:strVal val="0-#ppt_w/2"/>
                                          </p:val>
                                        </p:tav>
                                        <p:tav tm="100000">
                                          <p:val>
                                            <p:strVal val="#ppt_x"/>
                                          </p:val>
                                        </p:tav>
                                      </p:tavLst>
                                    </p:anim>
                                    <p:anim calcmode="lin" valueType="num">
                                      <p:cBhvr additive="base">
                                        <p:cTn id="118" dur="500" fill="hold"/>
                                        <p:tgtEl>
                                          <p:spTgt spid="27"/>
                                        </p:tgtEl>
                                        <p:attrNameLst>
                                          <p:attrName>ppt_y</p:attrName>
                                        </p:attrNameLst>
                                      </p:cBhvr>
                                      <p:tavLst>
                                        <p:tav tm="0">
                                          <p:val>
                                            <p:strVal val="#ppt_y"/>
                                          </p:val>
                                        </p:tav>
                                        <p:tav tm="100000">
                                          <p:val>
                                            <p:strVal val="#ppt_y"/>
                                          </p:val>
                                        </p:tav>
                                      </p:tavLst>
                                    </p:anim>
                                  </p:childTnLst>
                                </p:cTn>
                              </p:par>
                            </p:childTnLst>
                          </p:cTn>
                        </p:par>
                        <p:par>
                          <p:cTn id="119" fill="hold" nodeType="afterGroup">
                            <p:stCondLst>
                              <p:cond delay="11500"/>
                            </p:stCondLst>
                            <p:childTnLst>
                              <p:par>
                                <p:cTn id="120" presetID="2" presetClass="entr" presetSubtype="8" fill="hold" nodeType="afterEffect">
                                  <p:stCondLst>
                                    <p:cond delay="0"/>
                                  </p:stCondLst>
                                  <p:childTnLst>
                                    <p:set>
                                      <p:cBhvr>
                                        <p:cTn id="121" dur="1" fill="hold">
                                          <p:stCondLst>
                                            <p:cond delay="0"/>
                                          </p:stCondLst>
                                        </p:cTn>
                                        <p:tgtEl>
                                          <p:spTgt spid="28"/>
                                        </p:tgtEl>
                                        <p:attrNameLst>
                                          <p:attrName>style.visibility</p:attrName>
                                        </p:attrNameLst>
                                      </p:cBhvr>
                                      <p:to>
                                        <p:strVal val="visible"/>
                                      </p:to>
                                    </p:set>
                                    <p:anim calcmode="lin" valueType="num">
                                      <p:cBhvr additive="base">
                                        <p:cTn id="122" dur="500" fill="hold"/>
                                        <p:tgtEl>
                                          <p:spTgt spid="28"/>
                                        </p:tgtEl>
                                        <p:attrNameLst>
                                          <p:attrName>ppt_x</p:attrName>
                                        </p:attrNameLst>
                                      </p:cBhvr>
                                      <p:tavLst>
                                        <p:tav tm="0">
                                          <p:val>
                                            <p:strVal val="0-#ppt_w/2"/>
                                          </p:val>
                                        </p:tav>
                                        <p:tav tm="100000">
                                          <p:val>
                                            <p:strVal val="#ppt_x"/>
                                          </p:val>
                                        </p:tav>
                                      </p:tavLst>
                                    </p:anim>
                                    <p:anim calcmode="lin" valueType="num">
                                      <p:cBhvr additive="base">
                                        <p:cTn id="123" dur="500" fill="hold"/>
                                        <p:tgtEl>
                                          <p:spTgt spid="28"/>
                                        </p:tgtEl>
                                        <p:attrNameLst>
                                          <p:attrName>ppt_y</p:attrName>
                                        </p:attrNameLst>
                                      </p:cBhvr>
                                      <p:tavLst>
                                        <p:tav tm="0">
                                          <p:val>
                                            <p:strVal val="#ppt_y"/>
                                          </p:val>
                                        </p:tav>
                                        <p:tav tm="100000">
                                          <p:val>
                                            <p:strVal val="#ppt_y"/>
                                          </p:val>
                                        </p:tav>
                                      </p:tavLst>
                                    </p:anim>
                                  </p:childTnLst>
                                </p:cTn>
                              </p:par>
                            </p:childTnLst>
                          </p:cTn>
                        </p:par>
                        <p:par>
                          <p:cTn id="124" fill="hold" nodeType="afterGroup">
                            <p:stCondLst>
                              <p:cond delay="12000"/>
                            </p:stCondLst>
                            <p:childTnLst>
                              <p:par>
                                <p:cTn id="125" presetID="2" presetClass="entr" presetSubtype="8" fill="hold" nodeType="afterEffect">
                                  <p:stCondLst>
                                    <p:cond delay="0"/>
                                  </p:stCondLst>
                                  <p:childTnLst>
                                    <p:set>
                                      <p:cBhvr>
                                        <p:cTn id="126" dur="1" fill="hold">
                                          <p:stCondLst>
                                            <p:cond delay="0"/>
                                          </p:stCondLst>
                                        </p:cTn>
                                        <p:tgtEl>
                                          <p:spTgt spid="29"/>
                                        </p:tgtEl>
                                        <p:attrNameLst>
                                          <p:attrName>style.visibility</p:attrName>
                                        </p:attrNameLst>
                                      </p:cBhvr>
                                      <p:to>
                                        <p:strVal val="visible"/>
                                      </p:to>
                                    </p:set>
                                    <p:anim calcmode="lin" valueType="num">
                                      <p:cBhvr additive="base">
                                        <p:cTn id="127" dur="500" fill="hold"/>
                                        <p:tgtEl>
                                          <p:spTgt spid="29"/>
                                        </p:tgtEl>
                                        <p:attrNameLst>
                                          <p:attrName>ppt_x</p:attrName>
                                        </p:attrNameLst>
                                      </p:cBhvr>
                                      <p:tavLst>
                                        <p:tav tm="0">
                                          <p:val>
                                            <p:strVal val="0-#ppt_w/2"/>
                                          </p:val>
                                        </p:tav>
                                        <p:tav tm="100000">
                                          <p:val>
                                            <p:strVal val="#ppt_x"/>
                                          </p:val>
                                        </p:tav>
                                      </p:tavLst>
                                    </p:anim>
                                    <p:anim calcmode="lin" valueType="num">
                                      <p:cBhvr additive="base">
                                        <p:cTn id="128" dur="500" fill="hold"/>
                                        <p:tgtEl>
                                          <p:spTgt spid="29"/>
                                        </p:tgtEl>
                                        <p:attrNameLst>
                                          <p:attrName>ppt_y</p:attrName>
                                        </p:attrNameLst>
                                      </p:cBhvr>
                                      <p:tavLst>
                                        <p:tav tm="0">
                                          <p:val>
                                            <p:strVal val="#ppt_y"/>
                                          </p:val>
                                        </p:tav>
                                        <p:tav tm="100000">
                                          <p:val>
                                            <p:strVal val="#ppt_y"/>
                                          </p:val>
                                        </p:tav>
                                      </p:tavLst>
                                    </p:anim>
                                  </p:childTnLst>
                                </p:cTn>
                              </p:par>
                            </p:childTnLst>
                          </p:cTn>
                        </p:par>
                        <p:par>
                          <p:cTn id="129" fill="hold" nodeType="afterGroup">
                            <p:stCondLst>
                              <p:cond delay="12500"/>
                            </p:stCondLst>
                            <p:childTnLst>
                              <p:par>
                                <p:cTn id="130" presetID="2" presetClass="entr" presetSubtype="8" fill="hold" nodeType="afterEffect">
                                  <p:stCondLst>
                                    <p:cond delay="0"/>
                                  </p:stCondLst>
                                  <p:childTnLst>
                                    <p:set>
                                      <p:cBhvr>
                                        <p:cTn id="131" dur="1" fill="hold">
                                          <p:stCondLst>
                                            <p:cond delay="0"/>
                                          </p:stCondLst>
                                        </p:cTn>
                                        <p:tgtEl>
                                          <p:spTgt spid="30"/>
                                        </p:tgtEl>
                                        <p:attrNameLst>
                                          <p:attrName>style.visibility</p:attrName>
                                        </p:attrNameLst>
                                      </p:cBhvr>
                                      <p:to>
                                        <p:strVal val="visible"/>
                                      </p:to>
                                    </p:set>
                                    <p:anim calcmode="lin" valueType="num">
                                      <p:cBhvr additive="base">
                                        <p:cTn id="132" dur="500" fill="hold"/>
                                        <p:tgtEl>
                                          <p:spTgt spid="30"/>
                                        </p:tgtEl>
                                        <p:attrNameLst>
                                          <p:attrName>ppt_x</p:attrName>
                                        </p:attrNameLst>
                                      </p:cBhvr>
                                      <p:tavLst>
                                        <p:tav tm="0">
                                          <p:val>
                                            <p:strVal val="0-#ppt_w/2"/>
                                          </p:val>
                                        </p:tav>
                                        <p:tav tm="100000">
                                          <p:val>
                                            <p:strVal val="#ppt_x"/>
                                          </p:val>
                                        </p:tav>
                                      </p:tavLst>
                                    </p:anim>
                                    <p:anim calcmode="lin" valueType="num">
                                      <p:cBhvr additive="base">
                                        <p:cTn id="133" dur="500" fill="hold"/>
                                        <p:tgtEl>
                                          <p:spTgt spid="30"/>
                                        </p:tgtEl>
                                        <p:attrNameLst>
                                          <p:attrName>ppt_y</p:attrName>
                                        </p:attrNameLst>
                                      </p:cBhvr>
                                      <p:tavLst>
                                        <p:tav tm="0">
                                          <p:val>
                                            <p:strVal val="#ppt_y"/>
                                          </p:val>
                                        </p:tav>
                                        <p:tav tm="100000">
                                          <p:val>
                                            <p:strVal val="#ppt_y"/>
                                          </p:val>
                                        </p:tav>
                                      </p:tavLst>
                                    </p:anim>
                                  </p:childTnLst>
                                </p:cTn>
                              </p:par>
                            </p:childTnLst>
                          </p:cTn>
                        </p:par>
                        <p:par>
                          <p:cTn id="134" fill="hold" nodeType="afterGroup">
                            <p:stCondLst>
                              <p:cond delay="13000"/>
                            </p:stCondLst>
                            <p:childTnLst>
                              <p:par>
                                <p:cTn id="135" presetID="2" presetClass="entr" presetSubtype="8" fill="hold" nodeType="afterEffect">
                                  <p:stCondLst>
                                    <p:cond delay="0"/>
                                  </p:stCondLst>
                                  <p:childTnLst>
                                    <p:set>
                                      <p:cBhvr>
                                        <p:cTn id="136" dur="1" fill="hold">
                                          <p:stCondLst>
                                            <p:cond delay="0"/>
                                          </p:stCondLst>
                                        </p:cTn>
                                        <p:tgtEl>
                                          <p:spTgt spid="31"/>
                                        </p:tgtEl>
                                        <p:attrNameLst>
                                          <p:attrName>style.visibility</p:attrName>
                                        </p:attrNameLst>
                                      </p:cBhvr>
                                      <p:to>
                                        <p:strVal val="visible"/>
                                      </p:to>
                                    </p:set>
                                    <p:anim calcmode="lin" valueType="num">
                                      <p:cBhvr additive="base">
                                        <p:cTn id="137" dur="500" fill="hold"/>
                                        <p:tgtEl>
                                          <p:spTgt spid="31"/>
                                        </p:tgtEl>
                                        <p:attrNameLst>
                                          <p:attrName>ppt_x</p:attrName>
                                        </p:attrNameLst>
                                      </p:cBhvr>
                                      <p:tavLst>
                                        <p:tav tm="0">
                                          <p:val>
                                            <p:strVal val="0-#ppt_w/2"/>
                                          </p:val>
                                        </p:tav>
                                        <p:tav tm="100000">
                                          <p:val>
                                            <p:strVal val="#ppt_x"/>
                                          </p:val>
                                        </p:tav>
                                      </p:tavLst>
                                    </p:anim>
                                    <p:anim calcmode="lin" valueType="num">
                                      <p:cBhvr additive="base">
                                        <p:cTn id="138" dur="500" fill="hold"/>
                                        <p:tgtEl>
                                          <p:spTgt spid="31"/>
                                        </p:tgtEl>
                                        <p:attrNameLst>
                                          <p:attrName>ppt_y</p:attrName>
                                        </p:attrNameLst>
                                      </p:cBhvr>
                                      <p:tavLst>
                                        <p:tav tm="0">
                                          <p:val>
                                            <p:strVal val="#ppt_y"/>
                                          </p:val>
                                        </p:tav>
                                        <p:tav tm="100000">
                                          <p:val>
                                            <p:strVal val="#ppt_y"/>
                                          </p:val>
                                        </p:tav>
                                      </p:tavLst>
                                    </p:anim>
                                  </p:childTnLst>
                                </p:cTn>
                              </p:par>
                            </p:childTnLst>
                          </p:cTn>
                        </p:par>
                        <p:par>
                          <p:cTn id="139" fill="hold" nodeType="afterGroup">
                            <p:stCondLst>
                              <p:cond delay="13500"/>
                            </p:stCondLst>
                            <p:childTnLst>
                              <p:par>
                                <p:cTn id="140" presetID="2" presetClass="entr" presetSubtype="8" fill="hold" nodeType="afterEffect">
                                  <p:stCondLst>
                                    <p:cond delay="0"/>
                                  </p:stCondLst>
                                  <p:childTnLst>
                                    <p:set>
                                      <p:cBhvr>
                                        <p:cTn id="141" dur="1" fill="hold">
                                          <p:stCondLst>
                                            <p:cond delay="0"/>
                                          </p:stCondLst>
                                        </p:cTn>
                                        <p:tgtEl>
                                          <p:spTgt spid="32"/>
                                        </p:tgtEl>
                                        <p:attrNameLst>
                                          <p:attrName>style.visibility</p:attrName>
                                        </p:attrNameLst>
                                      </p:cBhvr>
                                      <p:to>
                                        <p:strVal val="visible"/>
                                      </p:to>
                                    </p:set>
                                    <p:anim calcmode="lin" valueType="num">
                                      <p:cBhvr additive="base">
                                        <p:cTn id="142" dur="500" fill="hold"/>
                                        <p:tgtEl>
                                          <p:spTgt spid="32"/>
                                        </p:tgtEl>
                                        <p:attrNameLst>
                                          <p:attrName>ppt_x</p:attrName>
                                        </p:attrNameLst>
                                      </p:cBhvr>
                                      <p:tavLst>
                                        <p:tav tm="0">
                                          <p:val>
                                            <p:strVal val="0-#ppt_w/2"/>
                                          </p:val>
                                        </p:tav>
                                        <p:tav tm="100000">
                                          <p:val>
                                            <p:strVal val="#ppt_x"/>
                                          </p:val>
                                        </p:tav>
                                      </p:tavLst>
                                    </p:anim>
                                    <p:anim calcmode="lin" valueType="num">
                                      <p:cBhvr additive="base">
                                        <p:cTn id="143" dur="500" fill="hold"/>
                                        <p:tgtEl>
                                          <p:spTgt spid="32"/>
                                        </p:tgtEl>
                                        <p:attrNameLst>
                                          <p:attrName>ppt_y</p:attrName>
                                        </p:attrNameLst>
                                      </p:cBhvr>
                                      <p:tavLst>
                                        <p:tav tm="0">
                                          <p:val>
                                            <p:strVal val="#ppt_y"/>
                                          </p:val>
                                        </p:tav>
                                        <p:tav tm="100000">
                                          <p:val>
                                            <p:strVal val="#ppt_y"/>
                                          </p:val>
                                        </p:tav>
                                      </p:tavLst>
                                    </p:anim>
                                  </p:childTnLst>
                                </p:cTn>
                              </p:par>
                            </p:childTnLst>
                          </p:cTn>
                        </p:par>
                        <p:par>
                          <p:cTn id="144" fill="hold" nodeType="afterGroup">
                            <p:stCondLst>
                              <p:cond delay="14000"/>
                            </p:stCondLst>
                            <p:childTnLst>
                              <p:par>
                                <p:cTn id="145" presetID="2" presetClass="entr" presetSubtype="8" fill="hold" nodeType="afterEffect">
                                  <p:stCondLst>
                                    <p:cond delay="0"/>
                                  </p:stCondLst>
                                  <p:childTnLst>
                                    <p:set>
                                      <p:cBhvr>
                                        <p:cTn id="146" dur="1" fill="hold">
                                          <p:stCondLst>
                                            <p:cond delay="0"/>
                                          </p:stCondLst>
                                        </p:cTn>
                                        <p:tgtEl>
                                          <p:spTgt spid="33"/>
                                        </p:tgtEl>
                                        <p:attrNameLst>
                                          <p:attrName>style.visibility</p:attrName>
                                        </p:attrNameLst>
                                      </p:cBhvr>
                                      <p:to>
                                        <p:strVal val="visible"/>
                                      </p:to>
                                    </p:set>
                                    <p:anim calcmode="lin" valueType="num">
                                      <p:cBhvr additive="base">
                                        <p:cTn id="147" dur="500" fill="hold"/>
                                        <p:tgtEl>
                                          <p:spTgt spid="33"/>
                                        </p:tgtEl>
                                        <p:attrNameLst>
                                          <p:attrName>ppt_x</p:attrName>
                                        </p:attrNameLst>
                                      </p:cBhvr>
                                      <p:tavLst>
                                        <p:tav tm="0">
                                          <p:val>
                                            <p:strVal val="0-#ppt_w/2"/>
                                          </p:val>
                                        </p:tav>
                                        <p:tav tm="100000">
                                          <p:val>
                                            <p:strVal val="#ppt_x"/>
                                          </p:val>
                                        </p:tav>
                                      </p:tavLst>
                                    </p:anim>
                                    <p:anim calcmode="lin" valueType="num">
                                      <p:cBhvr additive="base">
                                        <p:cTn id="14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txBox="1">
            <a:spLocks/>
          </p:cNvSpPr>
          <p:nvPr/>
        </p:nvSpPr>
        <p:spPr bwMode="auto">
          <a:xfrm>
            <a:off x="304800" y="304800"/>
            <a:ext cx="8229600" cy="83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r>
              <a:rPr lang="zh-CN" altLang="en-US" sz="2400" b="1" dirty="0" smtClean="0">
                <a:latin typeface="微软雅黑" pitchFamily="34" charset="-122"/>
                <a:ea typeface="微软雅黑" pitchFamily="34" charset="-122"/>
              </a:rPr>
              <a:t>互联网电视</a:t>
            </a:r>
            <a:endParaRPr lang="en-US" altLang="zh-CN" sz="2400" b="1" dirty="0" smtClean="0">
              <a:latin typeface="微软雅黑" pitchFamily="34" charset="-122"/>
              <a:ea typeface="微软雅黑" pitchFamily="34" charset="-122"/>
            </a:endParaRPr>
          </a:p>
          <a:p>
            <a:r>
              <a:rPr lang="zh-CN" altLang="en-US" b="1" dirty="0" smtClean="0">
                <a:solidFill>
                  <a:srgbClr val="FF0000"/>
                </a:solidFill>
                <a:latin typeface="微软雅黑" pitchFamily="34" charset="-122"/>
                <a:ea typeface="微软雅黑" pitchFamily="34" charset="-122"/>
              </a:rPr>
              <a:t>与</a:t>
            </a:r>
            <a:r>
              <a:rPr lang="zh-CN" altLang="en-US" b="1" dirty="0">
                <a:solidFill>
                  <a:srgbClr val="FF0000"/>
                </a:solidFill>
                <a:latin typeface="微软雅黑" pitchFamily="34" charset="-122"/>
                <a:ea typeface="微软雅黑" pitchFamily="34" charset="-122"/>
              </a:rPr>
              <a:t>奇艺、电影频道等内容方已签订合作协议</a:t>
            </a:r>
            <a:endParaRPr lang="en-US" altLang="zh-CN" b="1" dirty="0">
              <a:solidFill>
                <a:srgbClr val="FF0000"/>
              </a:solidFill>
              <a:latin typeface="微软雅黑" pitchFamily="34" charset="-122"/>
              <a:ea typeface="微软雅黑" pitchFamily="34" charset="-122"/>
            </a:endParaRPr>
          </a:p>
        </p:txBody>
      </p:sp>
      <p:pic>
        <p:nvPicPr>
          <p:cNvPr id="7" name="图片 6" descr="1277093589s5Zlcekb.jpg"/>
          <p:cNvPicPr>
            <a:picLocks noChangeAspect="1"/>
          </p:cNvPicPr>
          <p:nvPr/>
        </p:nvPicPr>
        <p:blipFill>
          <a:blip r:embed="rId2" cstate="print"/>
          <a:srcRect b="22727"/>
          <a:stretch>
            <a:fillRect/>
          </a:stretch>
        </p:blipFill>
        <p:spPr>
          <a:xfrm>
            <a:off x="1174750" y="1363663"/>
            <a:ext cx="2151063" cy="1227137"/>
          </a:xfrm>
          <a:prstGeom prst="rect">
            <a:avLst/>
          </a:prstGeom>
          <a:ln>
            <a:noFill/>
          </a:ln>
          <a:effectLst>
            <a:outerShdw blurRad="292100" dist="139700" dir="2700000" algn="tl" rotWithShape="0">
              <a:srgbClr val="333333">
                <a:alpha val="65000"/>
              </a:srgbClr>
            </a:outerShdw>
          </a:effectLst>
        </p:spPr>
      </p:pic>
      <p:pic>
        <p:nvPicPr>
          <p:cNvPr id="21508" name="图片 7" descr="0721_1_1.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37918" y="5032375"/>
            <a:ext cx="856573" cy="6636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09" name="矩形 8"/>
          <p:cNvSpPr>
            <a:spLocks noChangeArrowheads="1"/>
          </p:cNvSpPr>
          <p:nvPr/>
        </p:nvSpPr>
        <p:spPr bwMode="auto">
          <a:xfrm>
            <a:off x="1174750" y="2754313"/>
            <a:ext cx="2330450" cy="1570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charset="0"/>
              <a:buNone/>
            </a:pPr>
            <a:r>
              <a:rPr lang="zh-CN" altLang="en-US" sz="1600">
                <a:latin typeface="微软雅黑" pitchFamily="34" charset="-122"/>
                <a:ea typeface="微软雅黑" pitchFamily="34" charset="-122"/>
              </a:rPr>
              <a:t>电影约2000部</a:t>
            </a:r>
            <a:endParaRPr lang="en-US" altLang="zh-CN" sz="1600">
              <a:latin typeface="微软雅黑" pitchFamily="34" charset="-122"/>
              <a:ea typeface="微软雅黑" pitchFamily="34" charset="-122"/>
            </a:endParaRPr>
          </a:p>
          <a:p>
            <a:pPr>
              <a:buFont typeface="Arial" charset="0"/>
              <a:buNone/>
            </a:pPr>
            <a:r>
              <a:rPr lang="zh-CN" altLang="en-US" sz="1600">
                <a:latin typeface="微软雅黑" pitchFamily="34" charset="-122"/>
                <a:ea typeface="微软雅黑" pitchFamily="34" charset="-122"/>
              </a:rPr>
              <a:t>电视剧约1500部</a:t>
            </a:r>
            <a:endParaRPr lang="en-US" altLang="zh-CN" sz="1600">
              <a:latin typeface="微软雅黑" pitchFamily="34" charset="-122"/>
              <a:ea typeface="微软雅黑" pitchFamily="34" charset="-122"/>
            </a:endParaRPr>
          </a:p>
          <a:p>
            <a:pPr>
              <a:buFont typeface="Arial" charset="0"/>
              <a:buNone/>
            </a:pPr>
            <a:r>
              <a:rPr lang="zh-CN" altLang="en-US" sz="1600">
                <a:latin typeface="微软雅黑" pitchFamily="34" charset="-122"/>
                <a:ea typeface="微软雅黑" pitchFamily="34" charset="-122"/>
              </a:rPr>
              <a:t>动漫约500部</a:t>
            </a:r>
            <a:endParaRPr lang="en-US" altLang="zh-CN" sz="1600">
              <a:latin typeface="微软雅黑" pitchFamily="34" charset="-122"/>
              <a:ea typeface="微软雅黑" pitchFamily="34" charset="-122"/>
            </a:endParaRPr>
          </a:p>
          <a:p>
            <a:pPr>
              <a:buFont typeface="Arial" charset="0"/>
              <a:buNone/>
            </a:pPr>
            <a:r>
              <a:rPr lang="zh-CN" altLang="en-US" sz="1600">
                <a:latin typeface="微软雅黑" pitchFamily="34" charset="-122"/>
                <a:ea typeface="微软雅黑" pitchFamily="34" charset="-122"/>
              </a:rPr>
              <a:t>纪录片 约2000部</a:t>
            </a:r>
            <a:endParaRPr lang="en-US" altLang="zh-CN" sz="1600">
              <a:latin typeface="微软雅黑" pitchFamily="34" charset="-122"/>
              <a:ea typeface="微软雅黑" pitchFamily="34" charset="-122"/>
            </a:endParaRPr>
          </a:p>
          <a:p>
            <a:pPr>
              <a:buFont typeface="Arial" charset="0"/>
              <a:buNone/>
            </a:pPr>
            <a:r>
              <a:rPr lang="zh-CN" altLang="en-US" sz="1600">
                <a:latin typeface="微软雅黑" pitchFamily="34" charset="-122"/>
                <a:ea typeface="微软雅黑" pitchFamily="34" charset="-122"/>
              </a:rPr>
              <a:t>每天超过</a:t>
            </a:r>
            <a:r>
              <a:rPr lang="en-US" altLang="zh-CN" sz="1600">
                <a:latin typeface="微软雅黑" pitchFamily="34" charset="-122"/>
                <a:ea typeface="微软雅黑" pitchFamily="34" charset="-122"/>
              </a:rPr>
              <a:t>200</a:t>
            </a:r>
            <a:r>
              <a:rPr lang="zh-CN" altLang="en-US" sz="1600">
                <a:latin typeface="微软雅黑" pitchFamily="34" charset="-122"/>
                <a:ea typeface="微软雅黑" pitchFamily="34" charset="-122"/>
              </a:rPr>
              <a:t>小时的更新</a:t>
            </a:r>
            <a:endParaRPr lang="en-US" altLang="zh-CN" sz="1600">
              <a:latin typeface="微软雅黑" pitchFamily="34" charset="-122"/>
              <a:ea typeface="微软雅黑" pitchFamily="34" charset="-122"/>
            </a:endParaRPr>
          </a:p>
        </p:txBody>
      </p:sp>
      <p:sp>
        <p:nvSpPr>
          <p:cNvPr id="21510" name="矩形 9"/>
          <p:cNvSpPr>
            <a:spLocks noChangeArrowheads="1"/>
          </p:cNvSpPr>
          <p:nvPr/>
        </p:nvSpPr>
        <p:spPr bwMode="auto">
          <a:xfrm>
            <a:off x="5410200" y="2754313"/>
            <a:ext cx="1828800" cy="1570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buFont typeface="Arial" charset="0"/>
              <a:buNone/>
            </a:pPr>
            <a:r>
              <a:rPr lang="zh-CN" altLang="en-US" sz="1600">
                <a:latin typeface="微软雅黑" pitchFamily="34" charset="-122"/>
                <a:ea typeface="微软雅黑" pitchFamily="34" charset="-122"/>
              </a:rPr>
              <a:t>国产影片年产量</a:t>
            </a:r>
            <a:r>
              <a:rPr lang="en-US" altLang="zh-CN" sz="1600">
                <a:latin typeface="微软雅黑" pitchFamily="34" charset="-122"/>
                <a:ea typeface="微软雅黑" pitchFamily="34" charset="-122"/>
              </a:rPr>
              <a:t>500</a:t>
            </a:r>
            <a:r>
              <a:rPr lang="zh-CN" altLang="en-US" sz="1600">
                <a:latin typeface="微软雅黑" pitchFamily="34" charset="-122"/>
                <a:ea typeface="微软雅黑" pitchFamily="34" charset="-122"/>
              </a:rPr>
              <a:t>余部，均可以在互联网电视平台播出</a:t>
            </a:r>
            <a:endParaRPr lang="en-US" altLang="zh-CN" sz="1600">
              <a:latin typeface="微软雅黑" pitchFamily="34" charset="-122"/>
              <a:ea typeface="微软雅黑" pitchFamily="34" charset="-122"/>
            </a:endParaRPr>
          </a:p>
          <a:p>
            <a:pPr>
              <a:buFont typeface="Arial" charset="0"/>
              <a:buNone/>
            </a:pPr>
            <a:r>
              <a:rPr lang="zh-CN" altLang="en-US" sz="1600">
                <a:latin typeface="微软雅黑" pitchFamily="34" charset="-122"/>
                <a:ea typeface="微软雅黑" pitchFamily="34" charset="-122"/>
              </a:rPr>
              <a:t>院线播放仅</a:t>
            </a:r>
            <a:r>
              <a:rPr lang="en-US" altLang="zh-CN" sz="1600">
                <a:latin typeface="微软雅黑" pitchFamily="34" charset="-122"/>
                <a:ea typeface="微软雅黑" pitchFamily="34" charset="-122"/>
              </a:rPr>
              <a:t>200</a:t>
            </a:r>
            <a:r>
              <a:rPr lang="zh-CN" altLang="en-US" sz="1600">
                <a:latin typeface="微软雅黑" pitchFamily="34" charset="-122"/>
                <a:ea typeface="微软雅黑" pitchFamily="34" charset="-122"/>
              </a:rPr>
              <a:t>余部</a:t>
            </a:r>
            <a:endParaRPr lang="en-US" altLang="zh-CN" sz="1600">
              <a:latin typeface="微软雅黑" pitchFamily="34" charset="-122"/>
              <a:ea typeface="微软雅黑" pitchFamily="34" charset="-122"/>
            </a:endParaRPr>
          </a:p>
        </p:txBody>
      </p:sp>
      <p:cxnSp>
        <p:nvCxnSpPr>
          <p:cNvPr id="12" name="直接连接符 11"/>
          <p:cNvCxnSpPr/>
          <p:nvPr/>
        </p:nvCxnSpPr>
        <p:spPr>
          <a:xfrm>
            <a:off x="4495800" y="1219200"/>
            <a:ext cx="0" cy="3105150"/>
          </a:xfrm>
          <a:prstGeom prst="line">
            <a:avLst/>
          </a:prstGeom>
        </p:spPr>
        <p:style>
          <a:lnRef idx="1">
            <a:schemeClr val="accent5"/>
          </a:lnRef>
          <a:fillRef idx="0">
            <a:schemeClr val="accent5"/>
          </a:fillRef>
          <a:effectRef idx="0">
            <a:schemeClr val="accent5"/>
          </a:effectRef>
          <a:fontRef idx="minor">
            <a:schemeClr val="tx1"/>
          </a:fontRef>
        </p:style>
      </p:cxnSp>
      <p:cxnSp>
        <p:nvCxnSpPr>
          <p:cNvPr id="14" name="直接连接符 13"/>
          <p:cNvCxnSpPr/>
          <p:nvPr/>
        </p:nvCxnSpPr>
        <p:spPr>
          <a:xfrm>
            <a:off x="762000" y="4324350"/>
            <a:ext cx="7467600" cy="0"/>
          </a:xfrm>
          <a:prstGeom prst="line">
            <a:avLst/>
          </a:prstGeom>
        </p:spPr>
        <p:style>
          <a:lnRef idx="1">
            <a:schemeClr val="accent5"/>
          </a:lnRef>
          <a:fillRef idx="0">
            <a:schemeClr val="accent5"/>
          </a:fillRef>
          <a:effectRef idx="0">
            <a:schemeClr val="accent5"/>
          </a:effectRef>
          <a:fontRef idx="minor">
            <a:schemeClr val="tx1"/>
          </a:fontRef>
        </p:style>
      </p:cxnSp>
      <p:sp>
        <p:nvSpPr>
          <p:cNvPr id="21513" name="TextBox 19"/>
          <p:cNvSpPr txBox="1">
            <a:spLocks noChangeArrowheads="1"/>
          </p:cNvSpPr>
          <p:nvPr/>
        </p:nvSpPr>
        <p:spPr bwMode="auto">
          <a:xfrm>
            <a:off x="604838" y="5715000"/>
            <a:ext cx="7929562" cy="954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1400" dirty="0">
                <a:latin typeface="微软雅黑" pitchFamily="34" charset="-122"/>
                <a:ea typeface="微软雅黑" pitchFamily="34" charset="-122"/>
              </a:rPr>
              <a:t>能够保持更新最新最热的影视剧版权，提升用户粘度；</a:t>
            </a:r>
          </a:p>
          <a:p>
            <a:pPr eaLnBrk="1" hangingPunct="1"/>
            <a:r>
              <a:rPr lang="zh-CN" altLang="en-US" sz="1400" dirty="0">
                <a:latin typeface="微软雅黑" pitchFamily="34" charset="-122"/>
                <a:ea typeface="微软雅黑" pitchFamily="34" charset="-122"/>
              </a:rPr>
              <a:t>多数片源编码覆盖多种码率，标清码率满足低带宽用户观看，高清与超轻码率刺激用户带宽提升需求</a:t>
            </a:r>
            <a:endParaRPr lang="en-US" altLang="zh-CN" sz="1400" dirty="0">
              <a:latin typeface="微软雅黑" pitchFamily="34" charset="-122"/>
              <a:ea typeface="微软雅黑" pitchFamily="34" charset="-122"/>
            </a:endParaRPr>
          </a:p>
          <a:p>
            <a:pPr eaLnBrk="1" hangingPunct="1"/>
            <a:r>
              <a:rPr lang="zh-CN" altLang="en-US" sz="1400" b="1" dirty="0">
                <a:solidFill>
                  <a:srgbClr val="FF0000"/>
                </a:solidFill>
                <a:latin typeface="微软雅黑" pitchFamily="34" charset="-122"/>
                <a:ea typeface="微软雅黑" pitchFamily="34" charset="-122"/>
              </a:rPr>
              <a:t>央广将广泛接入更多广播电视机构和版权商内容。</a:t>
            </a:r>
          </a:p>
        </p:txBody>
      </p:sp>
      <p:pic>
        <p:nvPicPr>
          <p:cNvPr id="21514" name="图片 21" descr="tv_logo01.gif"/>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605213" y="4518025"/>
            <a:ext cx="954087"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5" name="图片 22" descr="video_zxh_0718_logo.png"/>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071688" y="5219700"/>
            <a:ext cx="1254125" cy="463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6" name="图片 23" descr="pn_logo.jpg"/>
          <p:cNvPicPr>
            <a:picLocks noChangeAspect="1"/>
          </p:cNvPicPr>
          <p:nvPr/>
        </p:nvPicPr>
        <p:blipFill>
          <a:blip r:embed="rId6" cstate="print">
            <a:extLst>
              <a:ext uri="{28A0092B-C50C-407E-A947-70E740481C1C}">
                <a14:useLocalDpi xmlns="" xmlns:a14="http://schemas.microsoft.com/office/drawing/2010/main" val="0"/>
              </a:ext>
            </a:extLst>
          </a:blip>
          <a:srcRect t="-2" r="50800" b="9891"/>
          <a:stretch>
            <a:fillRect/>
          </a:stretch>
        </p:blipFill>
        <p:spPr bwMode="auto">
          <a:xfrm>
            <a:off x="5694363" y="4516438"/>
            <a:ext cx="126047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7" name="图片 24" descr="a0ca99d6bfa9f76406088b07.jpg"/>
          <p:cNvPicPr>
            <a:picLocks noChangeAspect="1"/>
          </p:cNvPicPr>
          <p:nvPr/>
        </p:nvPicPr>
        <p:blipFill>
          <a:blip r:embed="rId7" cstate="print">
            <a:extLst>
              <a:ext uri="{28A0092B-C50C-407E-A947-70E740481C1C}">
                <a14:useLocalDpi xmlns="" xmlns:a14="http://schemas.microsoft.com/office/drawing/2010/main" val="0"/>
              </a:ext>
            </a:extLst>
          </a:blip>
          <a:srcRect/>
          <a:stretch>
            <a:fillRect/>
          </a:stretch>
        </p:blipFill>
        <p:spPr bwMode="auto">
          <a:xfrm>
            <a:off x="4892675" y="4392613"/>
            <a:ext cx="627063" cy="627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18" name="Picture 2"/>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627063" y="4370388"/>
            <a:ext cx="1127125" cy="661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19" name="Picture 3"/>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604838" y="5200650"/>
            <a:ext cx="1308100" cy="442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20" name="Picture 4"/>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7048500" y="5173663"/>
            <a:ext cx="1395413" cy="4429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21" name="Picture 5"/>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1912938" y="4479925"/>
            <a:ext cx="1374775" cy="4111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22" name="Picture 6"/>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7023100" y="4524375"/>
            <a:ext cx="1336675" cy="50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23" name="Picture 7"/>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3771900" y="5226050"/>
            <a:ext cx="1295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524" name="Picture 8"/>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5210969" y="1448618"/>
            <a:ext cx="2567044" cy="1057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33" name="直接连接符 32"/>
          <p:cNvCxnSpPr/>
          <p:nvPr/>
        </p:nvCxnSpPr>
        <p:spPr>
          <a:xfrm>
            <a:off x="762000" y="5715000"/>
            <a:ext cx="7467600" cy="0"/>
          </a:xfrm>
          <a:prstGeom prst="line">
            <a:avLst/>
          </a:prstGeom>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 xmlns:p14="http://schemas.microsoft.com/office/powerpoint/2010/main" val="1319045350"/>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417513" y="1679575"/>
            <a:ext cx="8043862" cy="4305300"/>
          </a:xfrm>
          <a:prstGeom prst="foldedCorner">
            <a:avLst>
              <a:gd name="adj" fmla="val 10713"/>
            </a:avLst>
          </a:prstGeom>
          <a:noFill/>
          <a:ln w="9525">
            <a:solidFill>
              <a:srgbClr val="000000"/>
            </a:solidFill>
            <a:round/>
            <a:headEnd/>
            <a:tailEnd/>
          </a:ln>
        </p:spPr>
        <p:txBody>
          <a:bodyPr wrap="none" anchor="ctr"/>
          <a:lstStyle/>
          <a:p>
            <a:pPr algn="ctr" eaLnBrk="1" hangingPunct="1"/>
            <a:endParaRPr lang="zh-CN" altLang="en-US">
              <a:solidFill>
                <a:schemeClr val="tx1"/>
              </a:solidFill>
              <a:ea typeface="宋体" pitchFamily="2" charset="-122"/>
            </a:endParaRPr>
          </a:p>
        </p:txBody>
      </p:sp>
      <p:sp>
        <p:nvSpPr>
          <p:cNvPr id="9" name="TextBox 8"/>
          <p:cNvSpPr txBox="1"/>
          <p:nvPr/>
        </p:nvSpPr>
        <p:spPr>
          <a:xfrm>
            <a:off x="714348" y="2143116"/>
            <a:ext cx="7429552" cy="2308324"/>
          </a:xfrm>
          <a:prstGeom prst="rect">
            <a:avLst/>
          </a:prstGeom>
          <a:noFill/>
        </p:spPr>
        <p:txBody>
          <a:bodyPr wrap="square" rtlCol="0">
            <a:spAutoFit/>
          </a:bodyPr>
          <a:lstStyle/>
          <a:p>
            <a:pPr>
              <a:lnSpc>
                <a:spcPct val="200000"/>
              </a:lnSpc>
            </a:pPr>
            <a:r>
              <a:rPr lang="zh-CN" altLang="en-US" dirty="0" smtClean="0">
                <a:latin typeface="微软雅黑" pitchFamily="34" charset="-122"/>
                <a:ea typeface="微软雅黑" pitchFamily="34" charset="-122"/>
              </a:rPr>
              <a:t>       中国广播网页面广告不仅拥有广阔的发展空间，同时拥有明朗的市场前景。网站拥有高覆盖、高受众质量、高行为影响力、低成本的广告媒体渠道。中国广播网正逐步扩大自身影响力，影响着网民的生活以及实际的购买行为，已经可以为广告主带来理想的效率和收益。</a:t>
            </a:r>
            <a:endParaRPr lang="en-US" altLang="zh-CN" dirty="0" smtClean="0">
              <a:latin typeface="微软雅黑" pitchFamily="34" charset="-122"/>
              <a:ea typeface="微软雅黑" pitchFamily="34" charset="-122"/>
            </a:endParaRPr>
          </a:p>
        </p:txBody>
      </p:sp>
      <p:sp>
        <p:nvSpPr>
          <p:cNvPr id="12" name="TextBox 11"/>
          <p:cNvSpPr txBox="1"/>
          <p:nvPr/>
        </p:nvSpPr>
        <p:spPr>
          <a:xfrm>
            <a:off x="500034" y="357166"/>
            <a:ext cx="1500198" cy="461665"/>
          </a:xfrm>
          <a:prstGeom prst="rect">
            <a:avLst/>
          </a:prstGeom>
          <a:noFill/>
        </p:spPr>
        <p:txBody>
          <a:bodyPr wrap="square" rtlCol="0">
            <a:spAutoFit/>
          </a:bodyPr>
          <a:lstStyle/>
          <a:p>
            <a:r>
              <a:rPr lang="zh-CN" altLang="en-US" sz="2400" b="1" dirty="0" smtClean="0">
                <a:latin typeface="微软雅黑" pitchFamily="34" charset="-122"/>
                <a:ea typeface="微软雅黑" pitchFamily="34" charset="-122"/>
              </a:rPr>
              <a:t>结    语</a:t>
            </a:r>
            <a:endParaRPr lang="zh-CN" altLang="en-US" sz="2400" b="1" dirty="0">
              <a:latin typeface="微软雅黑" pitchFamily="34" charset="-122"/>
              <a:ea typeface="微软雅黑" pitchFamily="34" charset="-122"/>
            </a:endParaRPr>
          </a:p>
        </p:txBody>
      </p:sp>
      <p:sp>
        <p:nvSpPr>
          <p:cNvPr id="14" name="TextBox 13"/>
          <p:cNvSpPr txBox="1"/>
          <p:nvPr/>
        </p:nvSpPr>
        <p:spPr>
          <a:xfrm>
            <a:off x="1928794" y="4845618"/>
            <a:ext cx="4929222" cy="369332"/>
          </a:xfrm>
          <a:prstGeom prst="rect">
            <a:avLst/>
          </a:prstGeom>
          <a:noFill/>
        </p:spPr>
        <p:txBody>
          <a:bodyPr wrap="square" rtlCol="0">
            <a:spAutoFit/>
          </a:bodyPr>
          <a:lstStyle/>
          <a:p>
            <a:r>
              <a:rPr lang="zh-CN" altLang="en-US" b="1" dirty="0" smtClean="0">
                <a:solidFill>
                  <a:srgbClr val="FF0000"/>
                </a:solidFill>
                <a:latin typeface="微软雅黑" pitchFamily="34" charset="-122"/>
                <a:ea typeface="微软雅黑" pitchFamily="34" charset="-122"/>
              </a:rPr>
              <a:t>希望通过我们的努力使您的品牌价值最大化！</a:t>
            </a:r>
            <a:endParaRPr lang="zh-CN" altLang="en-US" dirty="0" smtClean="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之声.png"/>
          <p:cNvPicPr>
            <a:picLocks noChangeAspect="1"/>
          </p:cNvPicPr>
          <p:nvPr/>
        </p:nvPicPr>
        <p:blipFill>
          <a:blip r:embed="rId3" cstate="print">
            <a:extLst>
              <a:ext uri="{BEBA8EAE-BF5A-486C-A8C5-ECC9F3942E4B}">
                <a14:imgProps xmlns="" xmlns:a14="http://schemas.microsoft.com/office/drawing/2010/main">
                  <a14:imgLayer r:embed="rId4">
                    <a14:imgEffect>
                      <a14:brightnessContrast bright="36000"/>
                    </a14:imgEffect>
                  </a14:imgLayer>
                </a14:imgProps>
              </a:ext>
            </a:extLst>
          </a:blip>
          <a:stretch>
            <a:fillRect/>
          </a:stretch>
        </p:blipFill>
        <p:spPr>
          <a:xfrm>
            <a:off x="0" y="-27384"/>
            <a:ext cx="9144000" cy="6885384"/>
          </a:xfrm>
          <a:prstGeom prst="rect">
            <a:avLst/>
          </a:prstGeom>
        </p:spPr>
      </p:pic>
      <p:sp>
        <p:nvSpPr>
          <p:cNvPr id="3" name="内容占位符 2"/>
          <p:cNvSpPr>
            <a:spLocks noGrp="1"/>
          </p:cNvSpPr>
          <p:nvPr>
            <p:ph idx="1"/>
          </p:nvPr>
        </p:nvSpPr>
        <p:spPr>
          <a:xfrm>
            <a:off x="1465312" y="2348880"/>
            <a:ext cx="6347048" cy="2376264"/>
          </a:xfrm>
        </p:spPr>
        <p:txBody>
          <a:bodyPr/>
          <a:lstStyle/>
          <a:p>
            <a:pPr algn="ctr">
              <a:buNone/>
            </a:pPr>
            <a:r>
              <a:rPr lang="zh-CN" altLang="en-US" sz="7200" b="1" dirty="0" smtClean="0">
                <a:solidFill>
                  <a:schemeClr val="bg1"/>
                </a:solidFill>
                <a:latin typeface="微软雅黑" pitchFamily="34" charset="-122"/>
                <a:ea typeface="微软雅黑" pitchFamily="34" charset="-122"/>
              </a:rPr>
              <a:t>谢  谢</a:t>
            </a:r>
            <a:endParaRPr lang="zh-CN" altLang="en-US" sz="7200" b="1" dirty="0">
              <a:solidFill>
                <a:schemeClr val="bg1"/>
              </a:solidFill>
              <a:latin typeface="微软雅黑" pitchFamily="34" charset="-122"/>
              <a:ea typeface="微软雅黑" pitchFamily="34" charset="-122"/>
            </a:endParaRPr>
          </a:p>
        </p:txBody>
      </p:sp>
    </p:spTree>
    <p:extLst>
      <p:ext uri="{BB962C8B-B14F-4D97-AF65-F5344CB8AC3E}">
        <p14:creationId xmlns="" xmlns:p14="http://schemas.microsoft.com/office/powerpoint/2010/main" val="15923501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187624" y="332656"/>
            <a:ext cx="6745636" cy="3600400"/>
          </a:xfrm>
          <a:prstGeom prst="rect">
            <a:avLst/>
          </a:prstGeom>
        </p:spPr>
      </p:pic>
      <p:pic>
        <p:nvPicPr>
          <p:cNvPr id="4" name="图片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403648" y="3933056"/>
            <a:ext cx="6359376" cy="2736304"/>
          </a:xfrm>
          <a:prstGeom prst="rect">
            <a:avLst/>
          </a:prstGeom>
        </p:spPr>
      </p:pic>
    </p:spTree>
    <p:extLst>
      <p:ext uri="{BB962C8B-B14F-4D97-AF65-F5344CB8AC3E}">
        <p14:creationId xmlns="" xmlns:p14="http://schemas.microsoft.com/office/powerpoint/2010/main" val="233347780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67544" y="1234928"/>
            <a:ext cx="8028384" cy="5146400"/>
          </a:xfrm>
          <a:prstGeom prst="rect">
            <a:avLst/>
          </a:prstGeom>
        </p:spPr>
      </p:pic>
      <p:sp>
        <p:nvSpPr>
          <p:cNvPr id="4" name="矩形 3"/>
          <p:cNvSpPr/>
          <p:nvPr/>
        </p:nvSpPr>
        <p:spPr>
          <a:xfrm>
            <a:off x="251520" y="515980"/>
            <a:ext cx="7200800" cy="461665"/>
          </a:xfrm>
          <a:prstGeom prst="rect">
            <a:avLst/>
          </a:prstGeom>
        </p:spPr>
        <p:txBody>
          <a:bodyPr wrap="square">
            <a:spAutoFit/>
          </a:bodyPr>
          <a:lstStyle/>
          <a:p>
            <a:r>
              <a:rPr lang="en-US" altLang="zh-CN" sz="2400" b="1" dirty="0" smtClean="0">
                <a:latin typeface="微软雅黑" pitchFamily="34" charset="-122"/>
                <a:ea typeface="微软雅黑" pitchFamily="34" charset="-122"/>
              </a:rPr>
              <a:t>2011</a:t>
            </a:r>
            <a:r>
              <a:rPr lang="zh-CN" altLang="en-US" sz="2400" b="1" dirty="0" smtClean="0">
                <a:latin typeface="微软雅黑" pitchFamily="34" charset="-122"/>
                <a:ea typeface="微软雅黑" pitchFamily="34" charset="-122"/>
              </a:rPr>
              <a:t>：热点新闻传播关键节点</a:t>
            </a:r>
            <a:endParaRPr lang="en-US" altLang="zh-CN" sz="2400" b="1" dirty="0">
              <a:latin typeface="微软雅黑" pitchFamily="34" charset="-122"/>
              <a:ea typeface="微软雅黑" pitchFamily="34" charset="-122"/>
            </a:endParaRPr>
          </a:p>
        </p:txBody>
      </p:sp>
      <p:sp>
        <p:nvSpPr>
          <p:cNvPr id="5" name="椭圆 4"/>
          <p:cNvSpPr/>
          <p:nvPr/>
        </p:nvSpPr>
        <p:spPr>
          <a:xfrm>
            <a:off x="5868144" y="1556792"/>
            <a:ext cx="288032" cy="122413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rot="20525632">
            <a:off x="732224" y="4311251"/>
            <a:ext cx="864096" cy="2880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rot="284210">
            <a:off x="3117939" y="5186194"/>
            <a:ext cx="278850" cy="132990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8872" y="1234928"/>
            <a:ext cx="1270840" cy="3218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31984641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515980"/>
            <a:ext cx="7200800" cy="461665"/>
          </a:xfrm>
          <a:prstGeom prst="rect">
            <a:avLst/>
          </a:prstGeom>
        </p:spPr>
        <p:txBody>
          <a:bodyPr wrap="square">
            <a:spAutoFit/>
          </a:bodyPr>
          <a:lstStyle/>
          <a:p>
            <a:r>
              <a:rPr lang="en-US" altLang="zh-CN" sz="2400" b="1" dirty="0" smtClean="0">
                <a:latin typeface="微软雅黑" pitchFamily="34" charset="-122"/>
                <a:ea typeface="微软雅黑" pitchFamily="34" charset="-122"/>
              </a:rPr>
              <a:t>2011</a:t>
            </a:r>
            <a:r>
              <a:rPr lang="zh-CN" altLang="en-US" sz="2400" b="1" dirty="0" smtClean="0">
                <a:latin typeface="微软雅黑" pitchFamily="34" charset="-122"/>
                <a:ea typeface="微软雅黑" pitchFamily="34" charset="-122"/>
              </a:rPr>
              <a:t>：</a:t>
            </a:r>
            <a:r>
              <a:rPr lang="zh-CN" altLang="en-US" sz="2400" b="1" dirty="0">
                <a:latin typeface="微软雅黑" pitchFamily="34" charset="-122"/>
                <a:ea typeface="微软雅黑" pitchFamily="34" charset="-122"/>
              </a:rPr>
              <a:t>台网</a:t>
            </a:r>
            <a:r>
              <a:rPr lang="zh-CN" altLang="en-US" sz="2400" b="1" dirty="0" smtClean="0">
                <a:latin typeface="微软雅黑" pitchFamily="34" charset="-122"/>
                <a:ea typeface="微软雅黑" pitchFamily="34" charset="-122"/>
              </a:rPr>
              <a:t>一体战略成果</a:t>
            </a:r>
            <a:endParaRPr lang="zh-CN" altLang="en-US" sz="2400" dirty="0"/>
          </a:p>
        </p:txBody>
      </p:sp>
      <p:graphicFrame>
        <p:nvGraphicFramePr>
          <p:cNvPr id="5" name="表格 4"/>
          <p:cNvGraphicFramePr>
            <a:graphicFrameLocks noGrp="1"/>
          </p:cNvGraphicFramePr>
          <p:nvPr>
            <p:extLst>
              <p:ext uri="{D42A27DB-BD31-4B8C-83A1-F6EECF244321}">
                <p14:modId xmlns="" xmlns:p14="http://schemas.microsoft.com/office/powerpoint/2010/main" val="375473055"/>
              </p:ext>
            </p:extLst>
          </p:nvPr>
        </p:nvGraphicFramePr>
        <p:xfrm>
          <a:off x="179512" y="1798032"/>
          <a:ext cx="4021299" cy="4079240"/>
        </p:xfrm>
        <a:graphic>
          <a:graphicData uri="http://schemas.openxmlformats.org/drawingml/2006/table">
            <a:tbl>
              <a:tblPr firstRow="1" bandRow="1">
                <a:tableStyleId>{5C22544A-7EE6-4342-B048-85BDC9FD1C3A}</a:tableStyleId>
              </a:tblPr>
              <a:tblGrid>
                <a:gridCol w="924955"/>
                <a:gridCol w="1521205"/>
                <a:gridCol w="711043"/>
                <a:gridCol w="864096"/>
              </a:tblGrid>
              <a:tr h="370840">
                <a:tc>
                  <a:txBody>
                    <a:bodyPr/>
                    <a:lstStyle/>
                    <a:p>
                      <a:r>
                        <a:rPr lang="en-US" altLang="zh-CN" dirty="0" smtClean="0"/>
                        <a:t>TOP10</a:t>
                      </a:r>
                      <a:endParaRPr lang="zh-CN" altLang="en-US" dirty="0"/>
                    </a:p>
                  </a:txBody>
                  <a:tcPr/>
                </a:tc>
                <a:tc>
                  <a:txBody>
                    <a:bodyPr/>
                    <a:lstStyle/>
                    <a:p>
                      <a:r>
                        <a:rPr lang="zh-CN" altLang="en-US" dirty="0" smtClean="0"/>
                        <a:t>名称</a:t>
                      </a:r>
                      <a:endParaRPr lang="zh-CN" altLang="en-US" dirty="0"/>
                    </a:p>
                  </a:txBody>
                  <a:tcPr/>
                </a:tc>
                <a:tc>
                  <a:txBody>
                    <a:bodyPr/>
                    <a:lstStyle/>
                    <a:p>
                      <a:r>
                        <a:rPr lang="zh-CN" altLang="en-US" dirty="0" smtClean="0"/>
                        <a:t>总数</a:t>
                      </a:r>
                      <a:endParaRPr lang="zh-CN" altLang="en-US" dirty="0"/>
                    </a:p>
                  </a:txBody>
                  <a:tcPr/>
                </a:tc>
                <a:tc>
                  <a:txBody>
                    <a:bodyPr/>
                    <a:lstStyle/>
                    <a:p>
                      <a:r>
                        <a:rPr lang="zh-CN" altLang="en-US" dirty="0" smtClean="0"/>
                        <a:t>占比</a:t>
                      </a:r>
                      <a:endParaRPr lang="zh-CN" altLang="en-US" dirty="0"/>
                    </a:p>
                  </a:txBody>
                  <a:tcPr/>
                </a:tc>
              </a:tr>
              <a:tr h="370840">
                <a:tc>
                  <a:txBody>
                    <a:bodyPr/>
                    <a:lstStyle/>
                    <a:p>
                      <a:r>
                        <a:rPr lang="en-US" altLang="zh-CN" dirty="0" smtClean="0"/>
                        <a:t>1</a:t>
                      </a:r>
                      <a:endParaRPr lang="zh-CN" altLang="en-US" dirty="0"/>
                    </a:p>
                  </a:txBody>
                  <a:tcPr/>
                </a:tc>
                <a:tc>
                  <a:txBody>
                    <a:bodyPr/>
                    <a:lstStyle/>
                    <a:p>
                      <a:r>
                        <a:rPr lang="zh-CN" altLang="en-US" dirty="0" smtClean="0"/>
                        <a:t>新华网</a:t>
                      </a:r>
                      <a:endParaRPr lang="zh-CN" altLang="en-US" dirty="0"/>
                    </a:p>
                  </a:txBody>
                  <a:tcPr/>
                </a:tc>
                <a:tc>
                  <a:txBody>
                    <a:bodyPr/>
                    <a:lstStyle/>
                    <a:p>
                      <a:r>
                        <a:rPr lang="en-US" altLang="zh-CN" dirty="0" smtClean="0"/>
                        <a:t>13</a:t>
                      </a:r>
                      <a:endParaRPr lang="zh-CN" altLang="en-US" dirty="0"/>
                    </a:p>
                  </a:txBody>
                  <a:tcPr/>
                </a:tc>
                <a:tc>
                  <a:txBody>
                    <a:bodyPr/>
                    <a:lstStyle/>
                    <a:p>
                      <a:r>
                        <a:rPr lang="en-US" altLang="zh-CN" dirty="0" smtClean="0"/>
                        <a:t>9.22%</a:t>
                      </a:r>
                      <a:endParaRPr lang="zh-CN" altLang="en-US" dirty="0"/>
                    </a:p>
                  </a:txBody>
                  <a:tcPr/>
                </a:tc>
              </a:tr>
              <a:tr h="370840">
                <a:tc>
                  <a:txBody>
                    <a:bodyPr/>
                    <a:lstStyle/>
                    <a:p>
                      <a:r>
                        <a:rPr lang="en-US" altLang="zh-CN" dirty="0" smtClean="0"/>
                        <a:t>2</a:t>
                      </a:r>
                      <a:endParaRPr lang="zh-CN" altLang="en-US" dirty="0"/>
                    </a:p>
                  </a:txBody>
                  <a:tcPr/>
                </a:tc>
                <a:tc>
                  <a:txBody>
                    <a:bodyPr/>
                    <a:lstStyle/>
                    <a:p>
                      <a:r>
                        <a:rPr lang="zh-CN" altLang="en-US" dirty="0" smtClean="0"/>
                        <a:t>新华社</a:t>
                      </a:r>
                      <a:endParaRPr lang="zh-CN" altLang="en-US" dirty="0"/>
                    </a:p>
                  </a:txBody>
                  <a:tcPr/>
                </a:tc>
                <a:tc>
                  <a:txBody>
                    <a:bodyPr/>
                    <a:lstStyle/>
                    <a:p>
                      <a:r>
                        <a:rPr lang="en-US" altLang="zh-CN" dirty="0" smtClean="0"/>
                        <a:t>8</a:t>
                      </a:r>
                      <a:endParaRPr lang="zh-CN" altLang="en-US" dirty="0"/>
                    </a:p>
                  </a:txBody>
                  <a:tcPr/>
                </a:tc>
                <a:tc>
                  <a:txBody>
                    <a:bodyPr/>
                    <a:lstStyle/>
                    <a:p>
                      <a:r>
                        <a:rPr lang="en-US" altLang="zh-CN" dirty="0" smtClean="0"/>
                        <a:t>5.67%</a:t>
                      </a:r>
                      <a:endParaRPr lang="zh-CN" altLang="en-US" dirty="0"/>
                    </a:p>
                  </a:txBody>
                  <a:tcPr/>
                </a:tc>
              </a:tr>
              <a:tr h="370840">
                <a:tc>
                  <a:txBody>
                    <a:bodyPr/>
                    <a:lstStyle/>
                    <a:p>
                      <a:r>
                        <a:rPr lang="en-US" altLang="zh-CN" dirty="0" smtClean="0"/>
                        <a:t>3</a:t>
                      </a:r>
                      <a:endParaRPr lang="zh-CN" altLang="en-US" dirty="0"/>
                    </a:p>
                  </a:txBody>
                  <a:tcPr/>
                </a:tc>
                <a:tc>
                  <a:txBody>
                    <a:bodyPr/>
                    <a:lstStyle/>
                    <a:p>
                      <a:r>
                        <a:rPr lang="zh-CN" altLang="en-US" dirty="0" smtClean="0"/>
                        <a:t>新京报</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4.96%</a:t>
                      </a:r>
                      <a:endParaRPr lang="zh-CN" altLang="en-US" dirty="0"/>
                    </a:p>
                  </a:txBody>
                  <a:tcPr/>
                </a:tc>
              </a:tr>
              <a:tr h="370840">
                <a:tc>
                  <a:txBody>
                    <a:bodyPr/>
                    <a:lstStyle/>
                    <a:p>
                      <a:r>
                        <a:rPr lang="en-US" altLang="zh-CN" dirty="0" smtClean="0"/>
                        <a:t>4</a:t>
                      </a:r>
                      <a:endParaRPr lang="zh-CN" altLang="en-US" dirty="0"/>
                    </a:p>
                  </a:txBody>
                  <a:tcPr/>
                </a:tc>
                <a:tc>
                  <a:txBody>
                    <a:bodyPr/>
                    <a:lstStyle/>
                    <a:p>
                      <a:r>
                        <a:rPr lang="zh-CN" altLang="en-US" dirty="0" smtClean="0"/>
                        <a:t>中央电视台</a:t>
                      </a:r>
                      <a:endParaRPr lang="zh-CN" altLang="en-US" dirty="0"/>
                    </a:p>
                  </a:txBody>
                  <a:tcPr/>
                </a:tc>
                <a:tc>
                  <a:txBody>
                    <a:bodyPr/>
                    <a:lstStyle/>
                    <a:p>
                      <a:r>
                        <a:rPr lang="en-US" altLang="zh-CN" dirty="0" smtClean="0"/>
                        <a:t>7</a:t>
                      </a:r>
                      <a:endParaRPr lang="zh-CN" altLang="en-US" dirty="0"/>
                    </a:p>
                  </a:txBody>
                  <a:tcPr/>
                </a:tc>
                <a:tc>
                  <a:txBody>
                    <a:bodyPr/>
                    <a:lstStyle/>
                    <a:p>
                      <a:r>
                        <a:rPr lang="en-US" altLang="zh-CN" dirty="0" smtClean="0"/>
                        <a:t>4.96%</a:t>
                      </a:r>
                      <a:endParaRPr lang="zh-CN" altLang="en-US" dirty="0"/>
                    </a:p>
                  </a:txBody>
                  <a:tcPr/>
                </a:tc>
              </a:tr>
              <a:tr h="370840">
                <a:tc>
                  <a:txBody>
                    <a:bodyPr/>
                    <a:lstStyle/>
                    <a:p>
                      <a:r>
                        <a:rPr lang="en-US" altLang="zh-CN" dirty="0" smtClean="0"/>
                        <a:t>5</a:t>
                      </a:r>
                      <a:endParaRPr lang="zh-CN" altLang="en-US" dirty="0"/>
                    </a:p>
                  </a:txBody>
                  <a:tcPr/>
                </a:tc>
                <a:tc>
                  <a:txBody>
                    <a:bodyPr/>
                    <a:lstStyle/>
                    <a:p>
                      <a:r>
                        <a:rPr lang="zh-CN" altLang="en-US" dirty="0" smtClean="0"/>
                        <a:t>中国广播网</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4.26%</a:t>
                      </a:r>
                      <a:endParaRPr lang="zh-CN" altLang="en-US" dirty="0"/>
                    </a:p>
                  </a:txBody>
                  <a:tcPr/>
                </a:tc>
              </a:tr>
              <a:tr h="370840">
                <a:tc>
                  <a:txBody>
                    <a:bodyPr/>
                    <a:lstStyle/>
                    <a:p>
                      <a:r>
                        <a:rPr lang="en-US" altLang="zh-CN" dirty="0" smtClean="0"/>
                        <a:t>6</a:t>
                      </a:r>
                      <a:endParaRPr lang="zh-CN" altLang="en-US" dirty="0"/>
                    </a:p>
                  </a:txBody>
                  <a:tcPr/>
                </a:tc>
                <a:tc>
                  <a:txBody>
                    <a:bodyPr/>
                    <a:lstStyle/>
                    <a:p>
                      <a:r>
                        <a:rPr lang="zh-CN" altLang="en-US" dirty="0" smtClean="0"/>
                        <a:t>南方都市报</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4.26%</a:t>
                      </a:r>
                      <a:endParaRPr lang="zh-CN" altLang="en-US" dirty="0"/>
                    </a:p>
                  </a:txBody>
                  <a:tcPr/>
                </a:tc>
              </a:tr>
              <a:tr h="370840">
                <a:tc>
                  <a:txBody>
                    <a:bodyPr/>
                    <a:lstStyle/>
                    <a:p>
                      <a:r>
                        <a:rPr lang="en-US" altLang="zh-CN" dirty="0" smtClean="0"/>
                        <a:t>7</a:t>
                      </a:r>
                      <a:endParaRPr lang="zh-CN" altLang="en-US" dirty="0"/>
                    </a:p>
                  </a:txBody>
                  <a:tcPr/>
                </a:tc>
                <a:tc>
                  <a:txBody>
                    <a:bodyPr/>
                    <a:lstStyle/>
                    <a:p>
                      <a:r>
                        <a:rPr lang="zh-CN" altLang="en-US" dirty="0" smtClean="0"/>
                        <a:t>法制晚报</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4.26%</a:t>
                      </a:r>
                      <a:endParaRPr lang="zh-CN" altLang="en-US" dirty="0"/>
                    </a:p>
                  </a:txBody>
                  <a:tcPr/>
                </a:tc>
              </a:tr>
              <a:tr h="370840">
                <a:tc>
                  <a:txBody>
                    <a:bodyPr/>
                    <a:lstStyle/>
                    <a:p>
                      <a:r>
                        <a:rPr lang="en-US" altLang="zh-CN" dirty="0" smtClean="0"/>
                        <a:t>8</a:t>
                      </a:r>
                      <a:endParaRPr lang="zh-CN" altLang="en-US" dirty="0"/>
                    </a:p>
                  </a:txBody>
                  <a:tcPr/>
                </a:tc>
                <a:tc>
                  <a:txBody>
                    <a:bodyPr/>
                    <a:lstStyle/>
                    <a:p>
                      <a:r>
                        <a:rPr lang="zh-CN" altLang="en-US" dirty="0" smtClean="0"/>
                        <a:t>京华时报</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3.55%</a:t>
                      </a:r>
                      <a:endParaRPr lang="zh-CN" altLang="en-US" dirty="0"/>
                    </a:p>
                  </a:txBody>
                  <a:tcPr/>
                </a:tc>
              </a:tr>
              <a:tr h="370840">
                <a:tc>
                  <a:txBody>
                    <a:bodyPr/>
                    <a:lstStyle/>
                    <a:p>
                      <a:r>
                        <a:rPr lang="en-US" altLang="zh-CN" dirty="0" smtClean="0"/>
                        <a:t>9</a:t>
                      </a:r>
                      <a:endParaRPr lang="zh-CN" altLang="en-US" dirty="0"/>
                    </a:p>
                  </a:txBody>
                  <a:tcPr/>
                </a:tc>
                <a:tc>
                  <a:txBody>
                    <a:bodyPr/>
                    <a:lstStyle/>
                    <a:p>
                      <a:r>
                        <a:rPr lang="zh-CN" altLang="en-US" dirty="0" smtClean="0"/>
                        <a:t>人民日报</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2.84%</a:t>
                      </a:r>
                      <a:endParaRPr lang="zh-CN" altLang="en-US" dirty="0"/>
                    </a:p>
                  </a:txBody>
                  <a:tcPr/>
                </a:tc>
              </a:tr>
              <a:tr h="370840">
                <a:tc>
                  <a:txBody>
                    <a:bodyPr/>
                    <a:lstStyle/>
                    <a:p>
                      <a:r>
                        <a:rPr lang="en-US" altLang="zh-CN" dirty="0" smtClean="0"/>
                        <a:t>10</a:t>
                      </a:r>
                      <a:endParaRPr lang="zh-CN" altLang="en-US" dirty="0"/>
                    </a:p>
                  </a:txBody>
                  <a:tcPr/>
                </a:tc>
                <a:tc>
                  <a:txBody>
                    <a:bodyPr/>
                    <a:lstStyle/>
                    <a:p>
                      <a:r>
                        <a:rPr lang="zh-CN" altLang="en-US" dirty="0" smtClean="0"/>
                        <a:t>中国新闻网</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2.84%</a:t>
                      </a:r>
                    </a:p>
                  </a:txBody>
                  <a:tcPr/>
                </a:tc>
              </a:tr>
            </a:tbl>
          </a:graphicData>
        </a:graphic>
      </p:graphicFrame>
      <p:graphicFrame>
        <p:nvGraphicFramePr>
          <p:cNvPr id="10" name="表格 9"/>
          <p:cNvGraphicFramePr>
            <a:graphicFrameLocks noGrp="1"/>
          </p:cNvGraphicFramePr>
          <p:nvPr>
            <p:extLst>
              <p:ext uri="{D42A27DB-BD31-4B8C-83A1-F6EECF244321}">
                <p14:modId xmlns="" xmlns:p14="http://schemas.microsoft.com/office/powerpoint/2010/main" val="1745028980"/>
              </p:ext>
            </p:extLst>
          </p:nvPr>
        </p:nvGraphicFramePr>
        <p:xfrm>
          <a:off x="4427984" y="1819632"/>
          <a:ext cx="4591094" cy="4129648"/>
        </p:xfrm>
        <a:graphic>
          <a:graphicData uri="http://schemas.openxmlformats.org/drawingml/2006/table">
            <a:tbl>
              <a:tblPr firstRow="1" bandRow="1">
                <a:tableStyleId>{5C22544A-7EE6-4342-B048-85BDC9FD1C3A}</a:tableStyleId>
              </a:tblPr>
              <a:tblGrid>
                <a:gridCol w="966776"/>
                <a:gridCol w="1968513"/>
                <a:gridCol w="677375"/>
                <a:gridCol w="978430"/>
              </a:tblGrid>
              <a:tr h="370840">
                <a:tc>
                  <a:txBody>
                    <a:bodyPr/>
                    <a:lstStyle/>
                    <a:p>
                      <a:r>
                        <a:rPr lang="en-US" altLang="zh-CN" dirty="0" smtClean="0"/>
                        <a:t>TOP10</a:t>
                      </a:r>
                      <a:endParaRPr lang="zh-CN" altLang="en-US" dirty="0"/>
                    </a:p>
                  </a:txBody>
                  <a:tcPr/>
                </a:tc>
                <a:tc>
                  <a:txBody>
                    <a:bodyPr/>
                    <a:lstStyle/>
                    <a:p>
                      <a:r>
                        <a:rPr lang="zh-CN" altLang="en-US" dirty="0" smtClean="0"/>
                        <a:t>名称</a:t>
                      </a:r>
                      <a:endParaRPr lang="zh-CN" altLang="en-US" dirty="0"/>
                    </a:p>
                  </a:txBody>
                  <a:tcPr/>
                </a:tc>
                <a:tc>
                  <a:txBody>
                    <a:bodyPr/>
                    <a:lstStyle/>
                    <a:p>
                      <a:r>
                        <a:rPr lang="zh-CN" altLang="en-US" dirty="0" smtClean="0"/>
                        <a:t>总数</a:t>
                      </a:r>
                      <a:endParaRPr lang="zh-CN" altLang="en-US" dirty="0"/>
                    </a:p>
                  </a:txBody>
                  <a:tcPr/>
                </a:tc>
                <a:tc>
                  <a:txBody>
                    <a:bodyPr/>
                    <a:lstStyle/>
                    <a:p>
                      <a:r>
                        <a:rPr lang="zh-CN" altLang="en-US" dirty="0" smtClean="0"/>
                        <a:t>占比</a:t>
                      </a:r>
                      <a:endParaRPr lang="zh-CN" altLang="en-US" dirty="0"/>
                    </a:p>
                  </a:txBody>
                  <a:tcPr/>
                </a:tc>
              </a:tr>
              <a:tr h="421248">
                <a:tc>
                  <a:txBody>
                    <a:bodyPr/>
                    <a:lstStyle/>
                    <a:p>
                      <a:r>
                        <a:rPr lang="en-US" altLang="zh-CN" dirty="0" smtClean="0"/>
                        <a:t>1</a:t>
                      </a:r>
                      <a:endParaRPr lang="zh-CN" altLang="en-US" dirty="0"/>
                    </a:p>
                  </a:txBody>
                  <a:tcPr/>
                </a:tc>
                <a:tc>
                  <a:txBody>
                    <a:bodyPr/>
                    <a:lstStyle/>
                    <a:p>
                      <a:r>
                        <a:rPr lang="zh-CN" altLang="en-US" dirty="0" smtClean="0"/>
                        <a:t>新浪微博</a:t>
                      </a:r>
                      <a:endParaRPr lang="zh-CN" altLang="en-US" dirty="0"/>
                    </a:p>
                  </a:txBody>
                  <a:tcPr/>
                </a:tc>
                <a:tc>
                  <a:txBody>
                    <a:bodyPr/>
                    <a:lstStyle/>
                    <a:p>
                      <a:r>
                        <a:rPr lang="en-US" altLang="zh-CN" dirty="0" smtClean="0"/>
                        <a:t>24</a:t>
                      </a:r>
                      <a:endParaRPr lang="zh-CN" altLang="en-US" dirty="0"/>
                    </a:p>
                  </a:txBody>
                  <a:tcPr/>
                </a:tc>
                <a:tc>
                  <a:txBody>
                    <a:bodyPr/>
                    <a:lstStyle/>
                    <a:p>
                      <a:r>
                        <a:rPr lang="en-US" altLang="zh-CN" dirty="0" smtClean="0"/>
                        <a:t>15.29%</a:t>
                      </a:r>
                      <a:endParaRPr lang="zh-CN" altLang="en-US" dirty="0"/>
                    </a:p>
                  </a:txBody>
                  <a:tcPr/>
                </a:tc>
              </a:tr>
              <a:tr h="370840">
                <a:tc>
                  <a:txBody>
                    <a:bodyPr/>
                    <a:lstStyle/>
                    <a:p>
                      <a:r>
                        <a:rPr lang="en-US" altLang="zh-CN" dirty="0" smtClean="0"/>
                        <a:t>2</a:t>
                      </a:r>
                      <a:endParaRPr lang="zh-CN" altLang="en-US" dirty="0"/>
                    </a:p>
                  </a:txBody>
                  <a:tcPr/>
                </a:tc>
                <a:tc>
                  <a:txBody>
                    <a:bodyPr/>
                    <a:lstStyle/>
                    <a:p>
                      <a:r>
                        <a:rPr lang="zh-CN" altLang="en-US" dirty="0" smtClean="0"/>
                        <a:t>新华网</a:t>
                      </a:r>
                      <a:endParaRPr lang="zh-CN" altLang="en-US" dirty="0"/>
                    </a:p>
                  </a:txBody>
                  <a:tcPr/>
                </a:tc>
                <a:tc>
                  <a:txBody>
                    <a:bodyPr/>
                    <a:lstStyle/>
                    <a:p>
                      <a:r>
                        <a:rPr lang="en-US" altLang="zh-CN" dirty="0" smtClean="0"/>
                        <a:t>14</a:t>
                      </a:r>
                      <a:endParaRPr lang="zh-CN" altLang="en-US" dirty="0"/>
                    </a:p>
                  </a:txBody>
                  <a:tcPr/>
                </a:tc>
                <a:tc>
                  <a:txBody>
                    <a:bodyPr/>
                    <a:lstStyle/>
                    <a:p>
                      <a:r>
                        <a:rPr lang="en-US" altLang="zh-CN" dirty="0" smtClean="0"/>
                        <a:t>8.92%</a:t>
                      </a:r>
                      <a:endParaRPr lang="zh-CN" altLang="en-US" dirty="0"/>
                    </a:p>
                  </a:txBody>
                  <a:tcPr/>
                </a:tc>
              </a:tr>
              <a:tr h="370840">
                <a:tc>
                  <a:txBody>
                    <a:bodyPr/>
                    <a:lstStyle/>
                    <a:p>
                      <a:r>
                        <a:rPr lang="en-US" altLang="zh-CN" dirty="0" smtClean="0"/>
                        <a:t>3</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中国广播网</a:t>
                      </a:r>
                    </a:p>
                  </a:txBody>
                  <a:tcPr/>
                </a:tc>
                <a:tc>
                  <a:txBody>
                    <a:bodyPr/>
                    <a:lstStyle/>
                    <a:p>
                      <a:r>
                        <a:rPr lang="en-US" altLang="zh-CN" dirty="0" smtClean="0"/>
                        <a:t>8</a:t>
                      </a:r>
                      <a:endParaRPr lang="zh-CN" altLang="en-US" dirty="0"/>
                    </a:p>
                  </a:txBody>
                  <a:tcPr/>
                </a:tc>
                <a:tc>
                  <a:txBody>
                    <a:bodyPr/>
                    <a:lstStyle/>
                    <a:p>
                      <a:r>
                        <a:rPr lang="en-US" altLang="zh-CN" dirty="0" smtClean="0"/>
                        <a:t>5.10%</a:t>
                      </a:r>
                      <a:endParaRPr lang="zh-CN" altLang="en-US" dirty="0"/>
                    </a:p>
                  </a:txBody>
                  <a:tcPr/>
                </a:tc>
              </a:tr>
              <a:tr h="370840">
                <a:tc>
                  <a:txBody>
                    <a:bodyPr/>
                    <a:lstStyle/>
                    <a:p>
                      <a:r>
                        <a:rPr lang="en-US" altLang="zh-CN" dirty="0" smtClean="0"/>
                        <a:t>4</a:t>
                      </a:r>
                      <a:endParaRPr lang="zh-CN" altLang="en-US" dirty="0"/>
                    </a:p>
                  </a:txBody>
                  <a:tcPr/>
                </a:tc>
                <a:tc>
                  <a:txBody>
                    <a:bodyPr/>
                    <a:lstStyle/>
                    <a:p>
                      <a:r>
                        <a:rPr lang="zh-CN" altLang="en-US" dirty="0" smtClean="0"/>
                        <a:t>中央电视台</a:t>
                      </a:r>
                      <a:endParaRPr lang="zh-CN" altLang="en-US" dirty="0"/>
                    </a:p>
                  </a:txBody>
                  <a:tcPr/>
                </a:tc>
                <a:tc>
                  <a:txBody>
                    <a:bodyPr/>
                    <a:lstStyle/>
                    <a:p>
                      <a:r>
                        <a:rPr lang="en-US" altLang="zh-CN" dirty="0" smtClean="0"/>
                        <a:t>6</a:t>
                      </a:r>
                      <a:endParaRPr lang="zh-CN" altLang="en-US" dirty="0"/>
                    </a:p>
                  </a:txBody>
                  <a:tcPr/>
                </a:tc>
                <a:tc>
                  <a:txBody>
                    <a:bodyPr/>
                    <a:lstStyle/>
                    <a:p>
                      <a:r>
                        <a:rPr lang="en-US" altLang="zh-CN" dirty="0" smtClean="0"/>
                        <a:t>3.82 %</a:t>
                      </a:r>
                      <a:endParaRPr lang="zh-CN" altLang="en-US" dirty="0"/>
                    </a:p>
                  </a:txBody>
                  <a:tcPr/>
                </a:tc>
              </a:tr>
              <a:tr h="370840">
                <a:tc>
                  <a:txBody>
                    <a:bodyPr/>
                    <a:lstStyle/>
                    <a:p>
                      <a:r>
                        <a:rPr lang="en-US" altLang="zh-CN" dirty="0" smtClean="0"/>
                        <a:t>5</a:t>
                      </a:r>
                      <a:endParaRPr lang="zh-CN" altLang="en-US" dirty="0"/>
                    </a:p>
                  </a:txBody>
                  <a:tcPr/>
                </a:tc>
                <a:tc>
                  <a:txBody>
                    <a:bodyPr/>
                    <a:lstStyle/>
                    <a:p>
                      <a:r>
                        <a:rPr lang="zh-CN" altLang="en-US" dirty="0" smtClean="0"/>
                        <a:t>天涯社区</a:t>
                      </a:r>
                      <a:endParaRPr lang="zh-CN" altLang="en-US" dirty="0"/>
                    </a:p>
                  </a:txBody>
                  <a:tcPr/>
                </a:tc>
                <a:tc>
                  <a:txBody>
                    <a:bodyPr/>
                    <a:lstStyle/>
                    <a:p>
                      <a:r>
                        <a:rPr lang="en-US" altLang="zh-CN" dirty="0" smtClean="0"/>
                        <a:t>5</a:t>
                      </a:r>
                      <a:endParaRPr lang="zh-CN" altLang="en-US" dirty="0"/>
                    </a:p>
                  </a:txBody>
                  <a:tcPr/>
                </a:tc>
                <a:tc>
                  <a:txBody>
                    <a:bodyPr/>
                    <a:lstStyle/>
                    <a:p>
                      <a:r>
                        <a:rPr lang="en-US" altLang="zh-CN" dirty="0" smtClean="0"/>
                        <a:t>3.18%</a:t>
                      </a:r>
                      <a:endParaRPr lang="zh-CN" altLang="en-US" dirty="0"/>
                    </a:p>
                  </a:txBody>
                  <a:tcPr/>
                </a:tc>
              </a:tr>
              <a:tr h="370840">
                <a:tc>
                  <a:txBody>
                    <a:bodyPr/>
                    <a:lstStyle/>
                    <a:p>
                      <a:r>
                        <a:rPr lang="en-US" altLang="zh-CN" dirty="0" smtClean="0"/>
                        <a:t>6</a:t>
                      </a:r>
                      <a:endParaRPr lang="zh-CN" altLang="en-US" dirty="0"/>
                    </a:p>
                  </a:txBody>
                  <a:tcPr/>
                </a:tc>
                <a:tc>
                  <a:txBody>
                    <a:bodyPr/>
                    <a:lstStyle/>
                    <a:p>
                      <a:r>
                        <a:rPr lang="zh-CN" altLang="en-US" dirty="0" smtClean="0"/>
                        <a:t>新京报</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2.55%</a:t>
                      </a:r>
                      <a:endParaRPr lang="zh-CN" altLang="en-US" dirty="0"/>
                    </a:p>
                  </a:txBody>
                  <a:tcPr/>
                </a:tc>
              </a:tr>
              <a:tr h="370840">
                <a:tc>
                  <a:txBody>
                    <a:bodyPr/>
                    <a:lstStyle/>
                    <a:p>
                      <a:r>
                        <a:rPr lang="en-US" altLang="zh-CN" dirty="0" smtClean="0"/>
                        <a:t>7</a:t>
                      </a:r>
                      <a:endParaRPr lang="zh-CN" altLang="en-US" dirty="0"/>
                    </a:p>
                  </a:txBody>
                  <a:tcPr/>
                </a:tc>
                <a:tc>
                  <a:txBody>
                    <a:bodyPr/>
                    <a:lstStyle/>
                    <a:p>
                      <a:r>
                        <a:rPr lang="zh-CN" altLang="en-US" dirty="0" smtClean="0"/>
                        <a:t>人民网</a:t>
                      </a:r>
                      <a:r>
                        <a:rPr lang="en-US" altLang="zh-CN" dirty="0" smtClean="0"/>
                        <a:t>/</a:t>
                      </a:r>
                      <a:r>
                        <a:rPr lang="zh-CN" altLang="en-US" dirty="0" smtClean="0"/>
                        <a:t>人民日报</a:t>
                      </a:r>
                      <a:endParaRPr lang="zh-CN" altLang="en-US" dirty="0"/>
                    </a:p>
                  </a:txBody>
                  <a:tcPr/>
                </a:tc>
                <a:tc>
                  <a:txBody>
                    <a:bodyPr/>
                    <a:lstStyle/>
                    <a:p>
                      <a:r>
                        <a:rPr lang="en-US" altLang="zh-CN" dirty="0" smtClean="0"/>
                        <a:t>4</a:t>
                      </a:r>
                      <a:endParaRPr lang="zh-CN" altLang="en-US" dirty="0"/>
                    </a:p>
                  </a:txBody>
                  <a:tcPr/>
                </a:tc>
                <a:tc>
                  <a:txBody>
                    <a:bodyPr/>
                    <a:lstStyle/>
                    <a:p>
                      <a:r>
                        <a:rPr lang="en-US" altLang="zh-CN" dirty="0" smtClean="0"/>
                        <a:t>2.55%</a:t>
                      </a:r>
                      <a:endParaRPr lang="zh-CN" altLang="en-US" dirty="0"/>
                    </a:p>
                  </a:txBody>
                  <a:tcPr/>
                </a:tc>
              </a:tr>
              <a:tr h="370840">
                <a:tc>
                  <a:txBody>
                    <a:bodyPr/>
                    <a:lstStyle/>
                    <a:p>
                      <a:r>
                        <a:rPr lang="en-US" altLang="zh-CN" dirty="0" smtClean="0"/>
                        <a:t>8</a:t>
                      </a:r>
                      <a:endParaRPr lang="zh-CN" altLang="en-US" dirty="0"/>
                    </a:p>
                  </a:txBody>
                  <a:tcPr/>
                </a:tc>
                <a:tc>
                  <a:txBody>
                    <a:bodyPr/>
                    <a:lstStyle/>
                    <a:p>
                      <a:r>
                        <a:rPr lang="zh-CN" altLang="en-US" dirty="0" smtClean="0"/>
                        <a:t>南方都市报</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1.91%</a:t>
                      </a:r>
                      <a:endParaRPr lang="zh-CN" altLang="en-US" dirty="0"/>
                    </a:p>
                  </a:txBody>
                  <a:tcPr/>
                </a:tc>
              </a:tr>
              <a:tr h="370840">
                <a:tc>
                  <a:txBody>
                    <a:bodyPr/>
                    <a:lstStyle/>
                    <a:p>
                      <a:r>
                        <a:rPr lang="en-US" altLang="zh-CN" dirty="0" smtClean="0"/>
                        <a:t>9</a:t>
                      </a:r>
                      <a:endParaRPr lang="zh-CN" altLang="en-US" dirty="0"/>
                    </a:p>
                  </a:txBody>
                  <a:tcPr/>
                </a:tc>
                <a:tc>
                  <a:txBody>
                    <a:bodyPr/>
                    <a:lstStyle/>
                    <a:p>
                      <a:r>
                        <a:rPr lang="zh-CN" altLang="en-US" dirty="0" smtClean="0"/>
                        <a:t>中国网络电视台</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1.91%</a:t>
                      </a:r>
                      <a:endParaRPr lang="zh-CN" altLang="en-US" dirty="0"/>
                    </a:p>
                  </a:txBody>
                  <a:tcPr/>
                </a:tc>
              </a:tr>
              <a:tr h="370840">
                <a:tc>
                  <a:txBody>
                    <a:bodyPr/>
                    <a:lstStyle/>
                    <a:p>
                      <a:r>
                        <a:rPr lang="en-US" altLang="zh-CN" dirty="0" smtClean="0"/>
                        <a:t>10</a:t>
                      </a:r>
                      <a:endParaRPr lang="zh-CN" altLang="en-US" dirty="0"/>
                    </a:p>
                  </a:txBody>
                  <a:tcPr/>
                </a:tc>
                <a:tc>
                  <a:txBody>
                    <a:bodyPr/>
                    <a:lstStyle/>
                    <a:p>
                      <a:r>
                        <a:rPr lang="zh-CN" altLang="en-US" dirty="0" smtClean="0"/>
                        <a:t>新浪</a:t>
                      </a:r>
                      <a:endParaRPr lang="zh-CN" altLang="en-US" dirty="0"/>
                    </a:p>
                  </a:txBody>
                  <a:tcPr/>
                </a:tc>
                <a:tc>
                  <a:txBody>
                    <a:bodyPr/>
                    <a:lstStyle/>
                    <a:p>
                      <a:r>
                        <a:rPr lang="en-US" altLang="zh-CN" dirty="0" smtClean="0"/>
                        <a:t>3</a:t>
                      </a:r>
                      <a:endParaRPr lang="zh-CN" altLang="en-US" dirty="0"/>
                    </a:p>
                  </a:txBody>
                  <a:tcPr/>
                </a:tc>
                <a:tc>
                  <a:txBody>
                    <a:bodyPr/>
                    <a:lstStyle/>
                    <a:p>
                      <a:r>
                        <a:rPr lang="en-US" altLang="zh-CN" dirty="0" smtClean="0"/>
                        <a:t>1.91%</a:t>
                      </a:r>
                    </a:p>
                  </a:txBody>
                  <a:tcPr/>
                </a:tc>
              </a:tr>
            </a:tbl>
          </a:graphicData>
        </a:graphic>
      </p:graphicFrame>
      <p:sp>
        <p:nvSpPr>
          <p:cNvPr id="11" name="矩形 10"/>
          <p:cNvSpPr/>
          <p:nvPr/>
        </p:nvSpPr>
        <p:spPr>
          <a:xfrm>
            <a:off x="4427984" y="2924944"/>
            <a:ext cx="4536504" cy="465225"/>
          </a:xfrm>
          <a:prstGeom prst="rect">
            <a:avLst/>
          </a:prstGeom>
          <a:noFill/>
          <a:ln w="28575">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7504" y="3635134"/>
            <a:ext cx="4121390" cy="369930"/>
          </a:xfrm>
          <a:prstGeom prst="rect">
            <a:avLst/>
          </a:prstGeom>
          <a:noFill/>
          <a:ln w="28575">
            <a:solidFill>
              <a:srgbClr val="E6001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95536" y="1228110"/>
            <a:ext cx="2646878" cy="461665"/>
          </a:xfrm>
          <a:prstGeom prst="rect">
            <a:avLst/>
          </a:prstGeom>
          <a:noFill/>
        </p:spPr>
        <p:txBody>
          <a:bodyPr wrap="none" rtlCol="0">
            <a:spAutoFit/>
          </a:bodyPr>
          <a:lstStyle/>
          <a:p>
            <a:r>
              <a:rPr lang="zh-CN" altLang="en-US" sz="2400" b="1" dirty="0" smtClean="0"/>
              <a:t>首发传统媒体排行</a:t>
            </a:r>
            <a:endParaRPr lang="zh-CN" altLang="en-US" sz="2400" b="1" dirty="0"/>
          </a:p>
        </p:txBody>
      </p:sp>
      <p:sp>
        <p:nvSpPr>
          <p:cNvPr id="14" name="TextBox 13"/>
          <p:cNvSpPr txBox="1"/>
          <p:nvPr/>
        </p:nvSpPr>
        <p:spPr>
          <a:xfrm>
            <a:off x="4445402" y="1239143"/>
            <a:ext cx="2659702" cy="461665"/>
          </a:xfrm>
          <a:prstGeom prst="rect">
            <a:avLst/>
          </a:prstGeom>
          <a:noFill/>
        </p:spPr>
        <p:txBody>
          <a:bodyPr wrap="none" rtlCol="0">
            <a:spAutoFit/>
          </a:bodyPr>
          <a:lstStyle/>
          <a:p>
            <a:r>
              <a:rPr lang="zh-CN" altLang="en-US" sz="2400" b="1" dirty="0" smtClean="0"/>
              <a:t>最早曝光信源排行</a:t>
            </a:r>
            <a:endParaRPr lang="zh-CN" altLang="en-US" sz="2400" b="1" dirty="0"/>
          </a:p>
        </p:txBody>
      </p:sp>
    </p:spTree>
    <p:extLst>
      <p:ext uri="{BB962C8B-B14F-4D97-AF65-F5344CB8AC3E}">
        <p14:creationId xmlns="" xmlns:p14="http://schemas.microsoft.com/office/powerpoint/2010/main" val="210821199"/>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矩形 26"/>
          <p:cNvSpPr>
            <a:spLocks noChangeArrowheads="1"/>
          </p:cNvSpPr>
          <p:nvPr/>
        </p:nvSpPr>
        <p:spPr bwMode="auto">
          <a:xfrm>
            <a:off x="-6326" y="285728"/>
            <a:ext cx="8007350" cy="646331"/>
          </a:xfrm>
          <a:prstGeom prst="rect">
            <a:avLst/>
          </a:prstGeom>
          <a:noFill/>
          <a:ln w="9525">
            <a:noFill/>
            <a:miter lim="800000"/>
            <a:headEnd/>
            <a:tailEnd/>
          </a:ln>
        </p:spPr>
        <p:txBody>
          <a:bodyPr>
            <a:spAutoFit/>
          </a:bodyPr>
          <a:lstStyle/>
          <a:p>
            <a:pPr lvl="1">
              <a:lnSpc>
                <a:spcPct val="150000"/>
              </a:lnSpc>
            </a:pPr>
            <a:r>
              <a:rPr lang="en-US" altLang="zh-CN" sz="2400" b="1" dirty="0" smtClean="0">
                <a:latin typeface="微软雅黑" pitchFamily="34" charset="-122"/>
                <a:ea typeface="微软雅黑" pitchFamily="34" charset="-122"/>
              </a:rPr>
              <a:t>2011</a:t>
            </a:r>
            <a:r>
              <a:rPr lang="zh-CN" altLang="en-US" sz="2400" b="1" dirty="0" smtClean="0">
                <a:latin typeface="微软雅黑" pitchFamily="34" charset="-122"/>
                <a:ea typeface="微软雅黑" pitchFamily="34" charset="-122"/>
              </a:rPr>
              <a:t>年网站排名数据</a:t>
            </a:r>
            <a:endParaRPr lang="zh-CN" altLang="en-US" sz="2400" b="1" dirty="0"/>
          </a:p>
        </p:txBody>
      </p:sp>
      <p:grpSp>
        <p:nvGrpSpPr>
          <p:cNvPr id="3" name="Group 79"/>
          <p:cNvGrpSpPr>
            <a:grpSpLocks/>
          </p:cNvGrpSpPr>
          <p:nvPr/>
        </p:nvGrpSpPr>
        <p:grpSpPr bwMode="auto">
          <a:xfrm>
            <a:off x="1076325" y="1566863"/>
            <a:ext cx="6583363" cy="4392612"/>
            <a:chOff x="678" y="987"/>
            <a:chExt cx="4147" cy="2767"/>
          </a:xfrm>
        </p:grpSpPr>
        <p:sp>
          <p:nvSpPr>
            <p:cNvPr id="232" name="Rectangle 2"/>
            <p:cNvSpPr>
              <a:spLocks noChangeArrowheads="1"/>
            </p:cNvSpPr>
            <p:nvPr/>
          </p:nvSpPr>
          <p:spPr bwMode="auto">
            <a:xfrm>
              <a:off x="678" y="987"/>
              <a:ext cx="625" cy="236"/>
            </a:xfrm>
            <a:prstGeom prst="rect">
              <a:avLst/>
            </a:prstGeom>
            <a:solidFill>
              <a:srgbClr val="E60012"/>
            </a:solidFill>
            <a:ln w="9525">
              <a:noFill/>
              <a:miter lim="800000"/>
              <a:headEnd/>
              <a:tailEnd/>
            </a:ln>
          </p:spPr>
          <p:txBody>
            <a:bodyPr lIns="91436" tIns="45717" rIns="91436" bIns="45717"/>
            <a:lstStyle/>
            <a:p>
              <a:pPr algn="ctr"/>
              <a:r>
                <a:rPr lang="zh-CN" altLang="en-US" b="1">
                  <a:solidFill>
                    <a:schemeClr val="bg1"/>
                  </a:solidFill>
                  <a:latin typeface="微软雅黑" pitchFamily="34" charset="-122"/>
                  <a:ea typeface="微软雅黑" pitchFamily="34" charset="-122"/>
                </a:rPr>
                <a:t>序号</a:t>
              </a:r>
            </a:p>
          </p:txBody>
        </p:sp>
        <p:sp>
          <p:nvSpPr>
            <p:cNvPr id="233" name="Rectangle 3"/>
            <p:cNvSpPr>
              <a:spLocks noChangeArrowheads="1"/>
            </p:cNvSpPr>
            <p:nvPr/>
          </p:nvSpPr>
          <p:spPr bwMode="auto">
            <a:xfrm>
              <a:off x="1303" y="987"/>
              <a:ext cx="1097" cy="236"/>
            </a:xfrm>
            <a:prstGeom prst="rect">
              <a:avLst/>
            </a:prstGeom>
            <a:solidFill>
              <a:srgbClr val="E60012"/>
            </a:solidFill>
            <a:ln w="9525">
              <a:noFill/>
              <a:miter lim="800000"/>
              <a:headEnd/>
              <a:tailEnd/>
            </a:ln>
          </p:spPr>
          <p:txBody>
            <a:bodyPr lIns="91436" tIns="45717" rIns="91436" bIns="45717"/>
            <a:lstStyle/>
            <a:p>
              <a:pPr algn="ctr"/>
              <a:r>
                <a:rPr lang="zh-CN" altLang="en-US" b="1">
                  <a:solidFill>
                    <a:schemeClr val="bg1"/>
                  </a:solidFill>
                  <a:latin typeface="微软雅黑" pitchFamily="34" charset="-122"/>
                  <a:ea typeface="微软雅黑" pitchFamily="34" charset="-122"/>
                </a:rPr>
                <a:t>网站名称</a:t>
              </a:r>
            </a:p>
          </p:txBody>
        </p:sp>
        <p:sp>
          <p:nvSpPr>
            <p:cNvPr id="234" name="Rectangle 4"/>
            <p:cNvSpPr>
              <a:spLocks noChangeArrowheads="1"/>
            </p:cNvSpPr>
            <p:nvPr/>
          </p:nvSpPr>
          <p:spPr bwMode="auto">
            <a:xfrm>
              <a:off x="2400" y="987"/>
              <a:ext cx="1248" cy="236"/>
            </a:xfrm>
            <a:prstGeom prst="rect">
              <a:avLst/>
            </a:prstGeom>
            <a:solidFill>
              <a:srgbClr val="E60012"/>
            </a:solidFill>
            <a:ln w="9525">
              <a:noFill/>
              <a:miter lim="800000"/>
              <a:headEnd/>
              <a:tailEnd/>
            </a:ln>
          </p:spPr>
          <p:txBody>
            <a:bodyPr lIns="91436" tIns="45717" rIns="91436" bIns="45717"/>
            <a:lstStyle/>
            <a:p>
              <a:pPr algn="ctr"/>
              <a:r>
                <a:rPr lang="en-US" altLang="zh-CN" b="1">
                  <a:solidFill>
                    <a:schemeClr val="bg1"/>
                  </a:solidFill>
                  <a:latin typeface="微软雅黑" pitchFamily="34" charset="-122"/>
                  <a:ea typeface="微软雅黑" pitchFamily="34" charset="-122"/>
                </a:rPr>
                <a:t>Alexa</a:t>
              </a:r>
              <a:r>
                <a:rPr lang="zh-CN" altLang="en-US" b="1">
                  <a:solidFill>
                    <a:schemeClr val="bg1"/>
                  </a:solidFill>
                  <a:latin typeface="微软雅黑" pitchFamily="34" charset="-122"/>
                  <a:ea typeface="微软雅黑" pitchFamily="34" charset="-122"/>
                </a:rPr>
                <a:t>排名</a:t>
              </a:r>
            </a:p>
          </p:txBody>
        </p:sp>
        <p:sp>
          <p:nvSpPr>
            <p:cNvPr id="235" name="Rectangle 5"/>
            <p:cNvSpPr>
              <a:spLocks noChangeArrowheads="1"/>
            </p:cNvSpPr>
            <p:nvPr/>
          </p:nvSpPr>
          <p:spPr bwMode="auto">
            <a:xfrm>
              <a:off x="3648" y="987"/>
              <a:ext cx="1177" cy="236"/>
            </a:xfrm>
            <a:prstGeom prst="rect">
              <a:avLst/>
            </a:prstGeom>
            <a:solidFill>
              <a:srgbClr val="E60012"/>
            </a:solidFill>
            <a:ln w="9525">
              <a:noFill/>
              <a:miter lim="800000"/>
              <a:headEnd/>
              <a:tailEnd/>
            </a:ln>
          </p:spPr>
          <p:txBody>
            <a:bodyPr lIns="91436" tIns="45717" rIns="91436" bIns="45717"/>
            <a:lstStyle/>
            <a:p>
              <a:pPr algn="ctr"/>
              <a:r>
                <a:rPr lang="zh-CN" altLang="en-US" b="1">
                  <a:solidFill>
                    <a:schemeClr val="bg1"/>
                  </a:solidFill>
                  <a:latin typeface="微软雅黑" pitchFamily="34" charset="-122"/>
                  <a:ea typeface="微软雅黑" pitchFamily="34" charset="-122"/>
                </a:rPr>
                <a:t>中国排名</a:t>
              </a:r>
            </a:p>
          </p:txBody>
        </p:sp>
        <p:sp>
          <p:nvSpPr>
            <p:cNvPr id="236" name="Rectangle 9"/>
            <p:cNvSpPr>
              <a:spLocks noChangeArrowheads="1"/>
            </p:cNvSpPr>
            <p:nvPr/>
          </p:nvSpPr>
          <p:spPr bwMode="auto">
            <a:xfrm>
              <a:off x="682" y="1222"/>
              <a:ext cx="626"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a:t>
              </a:r>
            </a:p>
          </p:txBody>
        </p:sp>
        <p:sp>
          <p:nvSpPr>
            <p:cNvPr id="237" name="Rectangle 10"/>
            <p:cNvSpPr>
              <a:spLocks noChangeArrowheads="1"/>
            </p:cNvSpPr>
            <p:nvPr/>
          </p:nvSpPr>
          <p:spPr bwMode="auto">
            <a:xfrm>
              <a:off x="1308" y="1222"/>
              <a:ext cx="1093" cy="211"/>
            </a:xfrm>
            <a:prstGeom prst="rect">
              <a:avLst/>
            </a:prstGeom>
            <a:solidFill>
              <a:srgbClr val="DDDDDD"/>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新华网</a:t>
              </a:r>
            </a:p>
          </p:txBody>
        </p:sp>
        <p:sp>
          <p:nvSpPr>
            <p:cNvPr id="238" name="Rectangle 11"/>
            <p:cNvSpPr>
              <a:spLocks noChangeArrowheads="1"/>
            </p:cNvSpPr>
            <p:nvPr/>
          </p:nvSpPr>
          <p:spPr bwMode="auto">
            <a:xfrm>
              <a:off x="2401" y="1222"/>
              <a:ext cx="1251"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163</a:t>
              </a:r>
            </a:p>
          </p:txBody>
        </p:sp>
        <p:sp>
          <p:nvSpPr>
            <p:cNvPr id="239" name="Rectangle 12"/>
            <p:cNvSpPr>
              <a:spLocks noChangeArrowheads="1"/>
            </p:cNvSpPr>
            <p:nvPr/>
          </p:nvSpPr>
          <p:spPr bwMode="auto">
            <a:xfrm>
              <a:off x="3652" y="1222"/>
              <a:ext cx="1164"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34</a:t>
              </a:r>
            </a:p>
          </p:txBody>
        </p:sp>
        <p:sp>
          <p:nvSpPr>
            <p:cNvPr id="240" name="Rectangle 13"/>
            <p:cNvSpPr>
              <a:spLocks noChangeArrowheads="1"/>
            </p:cNvSpPr>
            <p:nvPr/>
          </p:nvSpPr>
          <p:spPr bwMode="auto">
            <a:xfrm>
              <a:off x="682" y="1433"/>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a:t>
              </a:r>
            </a:p>
          </p:txBody>
        </p:sp>
        <p:sp>
          <p:nvSpPr>
            <p:cNvPr id="241" name="Rectangle 14"/>
            <p:cNvSpPr>
              <a:spLocks noChangeArrowheads="1"/>
            </p:cNvSpPr>
            <p:nvPr/>
          </p:nvSpPr>
          <p:spPr bwMode="auto">
            <a:xfrm>
              <a:off x="1308" y="1433"/>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人民网</a:t>
              </a:r>
            </a:p>
          </p:txBody>
        </p:sp>
        <p:sp>
          <p:nvSpPr>
            <p:cNvPr id="242" name="Rectangle 15"/>
            <p:cNvSpPr>
              <a:spLocks noChangeArrowheads="1"/>
            </p:cNvSpPr>
            <p:nvPr/>
          </p:nvSpPr>
          <p:spPr bwMode="auto">
            <a:xfrm>
              <a:off x="2401" y="1433"/>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228</a:t>
              </a:r>
            </a:p>
          </p:txBody>
        </p:sp>
        <p:sp>
          <p:nvSpPr>
            <p:cNvPr id="243" name="Rectangle 16"/>
            <p:cNvSpPr>
              <a:spLocks noChangeArrowheads="1"/>
            </p:cNvSpPr>
            <p:nvPr/>
          </p:nvSpPr>
          <p:spPr bwMode="auto">
            <a:xfrm>
              <a:off x="3652" y="1433"/>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43</a:t>
              </a:r>
            </a:p>
          </p:txBody>
        </p:sp>
        <p:sp>
          <p:nvSpPr>
            <p:cNvPr id="244" name="Rectangle 17"/>
            <p:cNvSpPr>
              <a:spLocks noChangeArrowheads="1"/>
            </p:cNvSpPr>
            <p:nvPr/>
          </p:nvSpPr>
          <p:spPr bwMode="auto">
            <a:xfrm>
              <a:off x="682" y="1644"/>
              <a:ext cx="626"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3</a:t>
              </a:r>
            </a:p>
          </p:txBody>
        </p:sp>
        <p:sp>
          <p:nvSpPr>
            <p:cNvPr id="245" name="Rectangle 18"/>
            <p:cNvSpPr>
              <a:spLocks noChangeArrowheads="1"/>
            </p:cNvSpPr>
            <p:nvPr/>
          </p:nvSpPr>
          <p:spPr bwMode="auto">
            <a:xfrm>
              <a:off x="1308" y="1644"/>
              <a:ext cx="1093" cy="211"/>
            </a:xfrm>
            <a:prstGeom prst="rect">
              <a:avLst/>
            </a:prstGeom>
            <a:solidFill>
              <a:srgbClr val="DDDDDD"/>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央视网</a:t>
              </a:r>
            </a:p>
          </p:txBody>
        </p:sp>
        <p:sp>
          <p:nvSpPr>
            <p:cNvPr id="246" name="Rectangle 19"/>
            <p:cNvSpPr>
              <a:spLocks noChangeArrowheads="1"/>
            </p:cNvSpPr>
            <p:nvPr/>
          </p:nvSpPr>
          <p:spPr bwMode="auto">
            <a:xfrm>
              <a:off x="2401" y="1644"/>
              <a:ext cx="1251"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413</a:t>
              </a:r>
            </a:p>
          </p:txBody>
        </p:sp>
        <p:sp>
          <p:nvSpPr>
            <p:cNvPr id="247" name="Rectangle 20"/>
            <p:cNvSpPr>
              <a:spLocks noChangeArrowheads="1"/>
            </p:cNvSpPr>
            <p:nvPr/>
          </p:nvSpPr>
          <p:spPr bwMode="auto">
            <a:xfrm>
              <a:off x="3652" y="1644"/>
              <a:ext cx="1164"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66</a:t>
              </a:r>
            </a:p>
          </p:txBody>
        </p:sp>
        <p:sp>
          <p:nvSpPr>
            <p:cNvPr id="248" name="Rectangle 21"/>
            <p:cNvSpPr>
              <a:spLocks noChangeArrowheads="1"/>
            </p:cNvSpPr>
            <p:nvPr/>
          </p:nvSpPr>
          <p:spPr bwMode="auto">
            <a:xfrm>
              <a:off x="682" y="1855"/>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4</a:t>
              </a:r>
            </a:p>
          </p:txBody>
        </p:sp>
        <p:sp>
          <p:nvSpPr>
            <p:cNvPr id="249" name="Rectangle 22"/>
            <p:cNvSpPr>
              <a:spLocks noChangeArrowheads="1"/>
            </p:cNvSpPr>
            <p:nvPr/>
          </p:nvSpPr>
          <p:spPr bwMode="auto">
            <a:xfrm>
              <a:off x="1308" y="1855"/>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国际在线</a:t>
              </a:r>
            </a:p>
          </p:txBody>
        </p:sp>
        <p:sp>
          <p:nvSpPr>
            <p:cNvPr id="250" name="Rectangle 23"/>
            <p:cNvSpPr>
              <a:spLocks noChangeArrowheads="1"/>
            </p:cNvSpPr>
            <p:nvPr/>
          </p:nvSpPr>
          <p:spPr bwMode="auto">
            <a:xfrm>
              <a:off x="2401" y="1855"/>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854</a:t>
              </a:r>
            </a:p>
          </p:txBody>
        </p:sp>
        <p:sp>
          <p:nvSpPr>
            <p:cNvPr id="251" name="Rectangle 24"/>
            <p:cNvSpPr>
              <a:spLocks noChangeArrowheads="1"/>
            </p:cNvSpPr>
            <p:nvPr/>
          </p:nvSpPr>
          <p:spPr bwMode="auto">
            <a:xfrm>
              <a:off x="3652" y="1855"/>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153</a:t>
              </a:r>
            </a:p>
          </p:txBody>
        </p:sp>
        <p:sp>
          <p:nvSpPr>
            <p:cNvPr id="252" name="Rectangle 25"/>
            <p:cNvSpPr>
              <a:spLocks noChangeArrowheads="1"/>
            </p:cNvSpPr>
            <p:nvPr/>
          </p:nvSpPr>
          <p:spPr bwMode="auto">
            <a:xfrm>
              <a:off x="682" y="2066"/>
              <a:ext cx="626"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5</a:t>
              </a:r>
            </a:p>
          </p:txBody>
        </p:sp>
        <p:sp>
          <p:nvSpPr>
            <p:cNvPr id="253" name="Rectangle 26"/>
            <p:cNvSpPr>
              <a:spLocks noChangeArrowheads="1"/>
            </p:cNvSpPr>
            <p:nvPr/>
          </p:nvSpPr>
          <p:spPr bwMode="auto">
            <a:xfrm>
              <a:off x="1308" y="2066"/>
              <a:ext cx="1093" cy="211"/>
            </a:xfrm>
            <a:prstGeom prst="rect">
              <a:avLst/>
            </a:prstGeom>
            <a:solidFill>
              <a:srgbClr val="DDDDDD"/>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中国日报网</a:t>
              </a:r>
            </a:p>
          </p:txBody>
        </p:sp>
        <p:sp>
          <p:nvSpPr>
            <p:cNvPr id="254" name="Rectangle 27"/>
            <p:cNvSpPr>
              <a:spLocks noChangeArrowheads="1"/>
            </p:cNvSpPr>
            <p:nvPr/>
          </p:nvSpPr>
          <p:spPr bwMode="auto">
            <a:xfrm>
              <a:off x="2401" y="2066"/>
              <a:ext cx="1251"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1070</a:t>
              </a:r>
            </a:p>
          </p:txBody>
        </p:sp>
        <p:sp>
          <p:nvSpPr>
            <p:cNvPr id="255" name="Rectangle 28"/>
            <p:cNvSpPr>
              <a:spLocks noChangeArrowheads="1"/>
            </p:cNvSpPr>
            <p:nvPr/>
          </p:nvSpPr>
          <p:spPr bwMode="auto">
            <a:xfrm>
              <a:off x="3652" y="2066"/>
              <a:ext cx="1164"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251</a:t>
              </a:r>
            </a:p>
          </p:txBody>
        </p:sp>
        <p:sp>
          <p:nvSpPr>
            <p:cNvPr id="256" name="Rectangle 29"/>
            <p:cNvSpPr>
              <a:spLocks noChangeArrowheads="1"/>
            </p:cNvSpPr>
            <p:nvPr/>
          </p:nvSpPr>
          <p:spPr bwMode="auto">
            <a:xfrm>
              <a:off x="682" y="2277"/>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6</a:t>
              </a:r>
            </a:p>
          </p:txBody>
        </p:sp>
        <p:sp>
          <p:nvSpPr>
            <p:cNvPr id="257" name="Rectangle 30"/>
            <p:cNvSpPr>
              <a:spLocks noChangeArrowheads="1"/>
            </p:cNvSpPr>
            <p:nvPr/>
          </p:nvSpPr>
          <p:spPr bwMode="auto">
            <a:xfrm>
              <a:off x="1308" y="2277"/>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中国网</a:t>
              </a:r>
            </a:p>
          </p:txBody>
        </p:sp>
        <p:sp>
          <p:nvSpPr>
            <p:cNvPr id="258" name="Rectangle 31"/>
            <p:cNvSpPr>
              <a:spLocks noChangeArrowheads="1"/>
            </p:cNvSpPr>
            <p:nvPr/>
          </p:nvSpPr>
          <p:spPr bwMode="auto">
            <a:xfrm>
              <a:off x="2401" y="2277"/>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1083</a:t>
              </a:r>
            </a:p>
          </p:txBody>
        </p:sp>
        <p:sp>
          <p:nvSpPr>
            <p:cNvPr id="259" name="Rectangle 32"/>
            <p:cNvSpPr>
              <a:spLocks noChangeArrowheads="1"/>
            </p:cNvSpPr>
            <p:nvPr/>
          </p:nvSpPr>
          <p:spPr bwMode="auto">
            <a:xfrm>
              <a:off x="3652" y="2277"/>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161</a:t>
              </a:r>
            </a:p>
          </p:txBody>
        </p:sp>
        <p:sp>
          <p:nvSpPr>
            <p:cNvPr id="260" name="Rectangle 33"/>
            <p:cNvSpPr>
              <a:spLocks noChangeArrowheads="1"/>
            </p:cNvSpPr>
            <p:nvPr/>
          </p:nvSpPr>
          <p:spPr bwMode="auto">
            <a:xfrm>
              <a:off x="682" y="2488"/>
              <a:ext cx="626" cy="211"/>
            </a:xfrm>
            <a:prstGeom prst="rect">
              <a:avLst/>
            </a:prstGeom>
            <a:solidFill>
              <a:srgbClr val="DDDDDD"/>
            </a:solidFill>
            <a:ln w="9525">
              <a:noFill/>
              <a:miter lim="800000"/>
              <a:headEnd/>
              <a:tailEnd/>
            </a:ln>
          </p:spPr>
          <p:txBody>
            <a:bodyPr/>
            <a:lstStyle/>
            <a:p>
              <a:pPr algn="ctr" eaLnBrk="0" hangingPunct="0">
                <a:spcBef>
                  <a:spcPct val="20000"/>
                </a:spcBef>
              </a:pPr>
              <a:r>
                <a:rPr lang="en-US" altLang="zh-CN" sz="1600" b="1">
                  <a:solidFill>
                    <a:srgbClr val="E60012"/>
                  </a:solidFill>
                  <a:latin typeface="微软雅黑" pitchFamily="34" charset="-122"/>
                  <a:ea typeface="微软雅黑" pitchFamily="34" charset="-122"/>
                </a:rPr>
                <a:t>7</a:t>
              </a:r>
            </a:p>
          </p:txBody>
        </p:sp>
        <p:sp>
          <p:nvSpPr>
            <p:cNvPr id="261" name="Rectangle 34"/>
            <p:cNvSpPr>
              <a:spLocks noChangeArrowheads="1"/>
            </p:cNvSpPr>
            <p:nvPr/>
          </p:nvSpPr>
          <p:spPr bwMode="auto">
            <a:xfrm>
              <a:off x="1308" y="2488"/>
              <a:ext cx="1093" cy="211"/>
            </a:xfrm>
            <a:prstGeom prst="rect">
              <a:avLst/>
            </a:prstGeom>
            <a:solidFill>
              <a:srgbClr val="DDDDDD"/>
            </a:solidFill>
            <a:ln w="9525">
              <a:noFill/>
              <a:miter lim="800000"/>
              <a:headEnd/>
              <a:tailEnd/>
            </a:ln>
          </p:spPr>
          <p:txBody>
            <a:bodyPr/>
            <a:lstStyle/>
            <a:p>
              <a:pPr algn="ctr" eaLnBrk="0" hangingPunct="0">
                <a:spcBef>
                  <a:spcPct val="20000"/>
                </a:spcBef>
              </a:pPr>
              <a:r>
                <a:rPr lang="zh-CN" altLang="en-US" sz="1600" b="1">
                  <a:solidFill>
                    <a:srgbClr val="E60012"/>
                  </a:solidFill>
                  <a:latin typeface="微软雅黑" pitchFamily="34" charset="-122"/>
                  <a:ea typeface="微软雅黑" pitchFamily="34" charset="-122"/>
                </a:rPr>
                <a:t>中国广播网</a:t>
              </a:r>
              <a:endParaRPr lang="en-US" altLang="zh-CN" sz="1600" b="1">
                <a:solidFill>
                  <a:srgbClr val="E60012"/>
                </a:solidFill>
                <a:latin typeface="微软雅黑" pitchFamily="34" charset="-122"/>
                <a:ea typeface="微软雅黑" pitchFamily="34" charset="-122"/>
              </a:endParaRPr>
            </a:p>
          </p:txBody>
        </p:sp>
        <p:sp>
          <p:nvSpPr>
            <p:cNvPr id="262" name="Rectangle 35"/>
            <p:cNvSpPr>
              <a:spLocks noChangeArrowheads="1"/>
            </p:cNvSpPr>
            <p:nvPr/>
          </p:nvSpPr>
          <p:spPr bwMode="auto">
            <a:xfrm>
              <a:off x="2401" y="2488"/>
              <a:ext cx="1251" cy="211"/>
            </a:xfrm>
            <a:prstGeom prst="rect">
              <a:avLst/>
            </a:prstGeom>
            <a:solidFill>
              <a:srgbClr val="DDDDDD"/>
            </a:solidFill>
            <a:ln w="9525">
              <a:noFill/>
              <a:miter lim="800000"/>
              <a:headEnd/>
              <a:tailEnd/>
            </a:ln>
          </p:spPr>
          <p:txBody>
            <a:bodyPr/>
            <a:lstStyle/>
            <a:p>
              <a:pPr algn="ctr" eaLnBrk="0" hangingPunct="0">
                <a:spcBef>
                  <a:spcPct val="20000"/>
                </a:spcBef>
              </a:pPr>
              <a:r>
                <a:rPr lang="en-US" altLang="zh-CN" sz="1600" b="1">
                  <a:solidFill>
                    <a:srgbClr val="E60012"/>
                  </a:solidFill>
                  <a:latin typeface="微软雅黑" pitchFamily="34" charset="-122"/>
                  <a:ea typeface="微软雅黑" pitchFamily="34" charset="-122"/>
                </a:rPr>
                <a:t>1285</a:t>
              </a:r>
            </a:p>
          </p:txBody>
        </p:sp>
        <p:sp>
          <p:nvSpPr>
            <p:cNvPr id="263" name="Rectangle 36"/>
            <p:cNvSpPr>
              <a:spLocks noChangeArrowheads="1"/>
            </p:cNvSpPr>
            <p:nvPr/>
          </p:nvSpPr>
          <p:spPr bwMode="auto">
            <a:xfrm>
              <a:off x="3652" y="2488"/>
              <a:ext cx="1164" cy="211"/>
            </a:xfrm>
            <a:prstGeom prst="rect">
              <a:avLst/>
            </a:prstGeom>
            <a:solidFill>
              <a:srgbClr val="DDDDDD"/>
            </a:solidFill>
            <a:ln w="9525">
              <a:noFill/>
              <a:miter lim="800000"/>
              <a:headEnd/>
              <a:tailEnd/>
            </a:ln>
          </p:spPr>
          <p:txBody>
            <a:bodyPr/>
            <a:lstStyle/>
            <a:p>
              <a:pPr algn="ctr" eaLnBrk="0" hangingPunct="0">
                <a:spcBef>
                  <a:spcPct val="20000"/>
                </a:spcBef>
              </a:pPr>
              <a:r>
                <a:rPr lang="en-US" altLang="zh-CN" sz="1600" b="1">
                  <a:solidFill>
                    <a:srgbClr val="E60012"/>
                  </a:solidFill>
                  <a:latin typeface="微软雅黑" pitchFamily="34" charset="-122"/>
                  <a:ea typeface="微软雅黑" pitchFamily="34" charset="-122"/>
                </a:rPr>
                <a:t>156</a:t>
              </a:r>
            </a:p>
          </p:txBody>
        </p:sp>
        <p:sp>
          <p:nvSpPr>
            <p:cNvPr id="264" name="Rectangle 37"/>
            <p:cNvSpPr>
              <a:spLocks noChangeArrowheads="1"/>
            </p:cNvSpPr>
            <p:nvPr/>
          </p:nvSpPr>
          <p:spPr bwMode="auto">
            <a:xfrm>
              <a:off x="682" y="2699"/>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8</a:t>
              </a:r>
            </a:p>
          </p:txBody>
        </p:sp>
        <p:sp>
          <p:nvSpPr>
            <p:cNvPr id="265" name="Rectangle 38"/>
            <p:cNvSpPr>
              <a:spLocks noChangeArrowheads="1"/>
            </p:cNvSpPr>
            <p:nvPr/>
          </p:nvSpPr>
          <p:spPr bwMode="auto">
            <a:xfrm>
              <a:off x="1308" y="2699"/>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中国经济网</a:t>
              </a:r>
            </a:p>
          </p:txBody>
        </p:sp>
        <p:sp>
          <p:nvSpPr>
            <p:cNvPr id="266" name="Rectangle 39"/>
            <p:cNvSpPr>
              <a:spLocks noChangeArrowheads="1"/>
            </p:cNvSpPr>
            <p:nvPr/>
          </p:nvSpPr>
          <p:spPr bwMode="auto">
            <a:xfrm>
              <a:off x="2401" y="2699"/>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1434</a:t>
              </a:r>
            </a:p>
          </p:txBody>
        </p:sp>
        <p:sp>
          <p:nvSpPr>
            <p:cNvPr id="267" name="Rectangle 40"/>
            <p:cNvSpPr>
              <a:spLocks noChangeArrowheads="1"/>
            </p:cNvSpPr>
            <p:nvPr/>
          </p:nvSpPr>
          <p:spPr bwMode="auto">
            <a:xfrm>
              <a:off x="3652" y="2699"/>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213</a:t>
              </a:r>
            </a:p>
          </p:txBody>
        </p:sp>
        <p:sp>
          <p:nvSpPr>
            <p:cNvPr id="268" name="Rectangle 41"/>
            <p:cNvSpPr>
              <a:spLocks noChangeArrowheads="1"/>
            </p:cNvSpPr>
            <p:nvPr/>
          </p:nvSpPr>
          <p:spPr bwMode="auto">
            <a:xfrm>
              <a:off x="682" y="2910"/>
              <a:ext cx="626"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9</a:t>
              </a:r>
            </a:p>
          </p:txBody>
        </p:sp>
        <p:sp>
          <p:nvSpPr>
            <p:cNvPr id="269" name="Rectangle 42"/>
            <p:cNvSpPr>
              <a:spLocks noChangeArrowheads="1"/>
            </p:cNvSpPr>
            <p:nvPr/>
          </p:nvSpPr>
          <p:spPr bwMode="auto">
            <a:xfrm>
              <a:off x="1308" y="2910"/>
              <a:ext cx="1093" cy="211"/>
            </a:xfrm>
            <a:prstGeom prst="rect">
              <a:avLst/>
            </a:prstGeom>
            <a:solidFill>
              <a:srgbClr val="DDDDDD"/>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光明网</a:t>
              </a:r>
            </a:p>
          </p:txBody>
        </p:sp>
        <p:sp>
          <p:nvSpPr>
            <p:cNvPr id="270" name="Rectangle 43"/>
            <p:cNvSpPr>
              <a:spLocks noChangeArrowheads="1"/>
            </p:cNvSpPr>
            <p:nvPr/>
          </p:nvSpPr>
          <p:spPr bwMode="auto">
            <a:xfrm>
              <a:off x="2401" y="2910"/>
              <a:ext cx="1251"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1474</a:t>
              </a:r>
            </a:p>
          </p:txBody>
        </p:sp>
        <p:sp>
          <p:nvSpPr>
            <p:cNvPr id="271" name="Rectangle 44"/>
            <p:cNvSpPr>
              <a:spLocks noChangeArrowheads="1"/>
            </p:cNvSpPr>
            <p:nvPr/>
          </p:nvSpPr>
          <p:spPr bwMode="auto">
            <a:xfrm>
              <a:off x="3652" y="2910"/>
              <a:ext cx="1164"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210</a:t>
              </a:r>
            </a:p>
          </p:txBody>
        </p:sp>
        <p:sp>
          <p:nvSpPr>
            <p:cNvPr id="272" name="Rectangle 45"/>
            <p:cNvSpPr>
              <a:spLocks noChangeArrowheads="1"/>
            </p:cNvSpPr>
            <p:nvPr/>
          </p:nvSpPr>
          <p:spPr bwMode="auto">
            <a:xfrm>
              <a:off x="682" y="3121"/>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10</a:t>
              </a:r>
            </a:p>
          </p:txBody>
        </p:sp>
        <p:sp>
          <p:nvSpPr>
            <p:cNvPr id="273" name="Rectangle 46"/>
            <p:cNvSpPr>
              <a:spLocks noChangeArrowheads="1"/>
            </p:cNvSpPr>
            <p:nvPr/>
          </p:nvSpPr>
          <p:spPr bwMode="auto">
            <a:xfrm>
              <a:off x="1308" y="3121"/>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中青网</a:t>
              </a:r>
            </a:p>
          </p:txBody>
        </p:sp>
        <p:sp>
          <p:nvSpPr>
            <p:cNvPr id="274" name="Rectangle 47"/>
            <p:cNvSpPr>
              <a:spLocks noChangeArrowheads="1"/>
            </p:cNvSpPr>
            <p:nvPr/>
          </p:nvSpPr>
          <p:spPr bwMode="auto">
            <a:xfrm>
              <a:off x="2401" y="3121"/>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16483</a:t>
              </a:r>
            </a:p>
          </p:txBody>
        </p:sp>
        <p:sp>
          <p:nvSpPr>
            <p:cNvPr id="275" name="Rectangle 48"/>
            <p:cNvSpPr>
              <a:spLocks noChangeArrowheads="1"/>
            </p:cNvSpPr>
            <p:nvPr/>
          </p:nvSpPr>
          <p:spPr bwMode="auto">
            <a:xfrm>
              <a:off x="3652" y="3121"/>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2111</a:t>
              </a:r>
            </a:p>
          </p:txBody>
        </p:sp>
        <p:sp>
          <p:nvSpPr>
            <p:cNvPr id="276" name="Rectangle 49"/>
            <p:cNvSpPr>
              <a:spLocks noChangeArrowheads="1"/>
            </p:cNvSpPr>
            <p:nvPr/>
          </p:nvSpPr>
          <p:spPr bwMode="auto">
            <a:xfrm>
              <a:off x="682" y="3332"/>
              <a:ext cx="626"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11</a:t>
              </a:r>
            </a:p>
          </p:txBody>
        </p:sp>
        <p:sp>
          <p:nvSpPr>
            <p:cNvPr id="277" name="Rectangle 50"/>
            <p:cNvSpPr>
              <a:spLocks noChangeArrowheads="1"/>
            </p:cNvSpPr>
            <p:nvPr/>
          </p:nvSpPr>
          <p:spPr bwMode="auto">
            <a:xfrm>
              <a:off x="1308" y="3332"/>
              <a:ext cx="1093" cy="211"/>
            </a:xfrm>
            <a:prstGeom prst="rect">
              <a:avLst/>
            </a:prstGeom>
            <a:solidFill>
              <a:srgbClr val="DDDDDD"/>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中国台湾网</a:t>
              </a:r>
            </a:p>
          </p:txBody>
        </p:sp>
        <p:sp>
          <p:nvSpPr>
            <p:cNvPr id="278" name="Rectangle 51"/>
            <p:cNvSpPr>
              <a:spLocks noChangeArrowheads="1"/>
            </p:cNvSpPr>
            <p:nvPr/>
          </p:nvSpPr>
          <p:spPr bwMode="auto">
            <a:xfrm>
              <a:off x="2401" y="3332"/>
              <a:ext cx="1251"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20306</a:t>
              </a:r>
            </a:p>
          </p:txBody>
        </p:sp>
        <p:sp>
          <p:nvSpPr>
            <p:cNvPr id="279" name="Rectangle 52"/>
            <p:cNvSpPr>
              <a:spLocks noChangeArrowheads="1"/>
            </p:cNvSpPr>
            <p:nvPr/>
          </p:nvSpPr>
          <p:spPr bwMode="auto">
            <a:xfrm>
              <a:off x="3652" y="3332"/>
              <a:ext cx="1164" cy="211"/>
            </a:xfrm>
            <a:prstGeom prst="rect">
              <a:avLst/>
            </a:prstGeom>
            <a:solidFill>
              <a:srgbClr val="DDDDDD"/>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3033</a:t>
              </a:r>
            </a:p>
          </p:txBody>
        </p:sp>
        <p:sp>
          <p:nvSpPr>
            <p:cNvPr id="280" name="Rectangle 53"/>
            <p:cNvSpPr>
              <a:spLocks noChangeArrowheads="1"/>
            </p:cNvSpPr>
            <p:nvPr/>
          </p:nvSpPr>
          <p:spPr bwMode="auto">
            <a:xfrm>
              <a:off x="682" y="3543"/>
              <a:ext cx="626"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12</a:t>
              </a:r>
            </a:p>
          </p:txBody>
        </p:sp>
        <p:sp>
          <p:nvSpPr>
            <p:cNvPr id="281" name="Rectangle 54"/>
            <p:cNvSpPr>
              <a:spLocks noChangeArrowheads="1"/>
            </p:cNvSpPr>
            <p:nvPr/>
          </p:nvSpPr>
          <p:spPr bwMode="auto">
            <a:xfrm>
              <a:off x="1308" y="3543"/>
              <a:ext cx="1093" cy="211"/>
            </a:xfrm>
            <a:prstGeom prst="rect">
              <a:avLst/>
            </a:prstGeom>
            <a:solidFill>
              <a:srgbClr val="EAEAEA"/>
            </a:solidFill>
            <a:ln w="9525">
              <a:noFill/>
              <a:miter lim="800000"/>
              <a:headEnd/>
              <a:tailEnd/>
            </a:ln>
          </p:spPr>
          <p:txBody>
            <a:bodyPr/>
            <a:lstStyle/>
            <a:p>
              <a:pPr algn="ctr"/>
              <a:r>
                <a:rPr lang="zh-CN" altLang="en-US" sz="1600">
                  <a:latin typeface="微软雅黑" pitchFamily="34" charset="-122"/>
                  <a:ea typeface="微软雅黑" pitchFamily="34" charset="-122"/>
                  <a:cs typeface="Times New Roman" pitchFamily="18" charset="0"/>
                </a:rPr>
                <a:t>西藏新闻网</a:t>
              </a:r>
            </a:p>
          </p:txBody>
        </p:sp>
        <p:sp>
          <p:nvSpPr>
            <p:cNvPr id="282" name="Rectangle 55"/>
            <p:cNvSpPr>
              <a:spLocks noChangeArrowheads="1"/>
            </p:cNvSpPr>
            <p:nvPr/>
          </p:nvSpPr>
          <p:spPr bwMode="auto">
            <a:xfrm>
              <a:off x="2401" y="3543"/>
              <a:ext cx="1251"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56943</a:t>
              </a:r>
            </a:p>
          </p:txBody>
        </p:sp>
        <p:sp>
          <p:nvSpPr>
            <p:cNvPr id="283" name="Rectangle 56"/>
            <p:cNvSpPr>
              <a:spLocks noChangeArrowheads="1"/>
            </p:cNvSpPr>
            <p:nvPr/>
          </p:nvSpPr>
          <p:spPr bwMode="auto">
            <a:xfrm>
              <a:off x="3652" y="3543"/>
              <a:ext cx="1164" cy="211"/>
            </a:xfrm>
            <a:prstGeom prst="rect">
              <a:avLst/>
            </a:prstGeom>
            <a:solidFill>
              <a:srgbClr val="EAEAEA"/>
            </a:solidFill>
            <a:ln w="9525">
              <a:noFill/>
              <a:miter lim="800000"/>
              <a:headEnd/>
              <a:tailEnd/>
            </a:ln>
          </p:spPr>
          <p:txBody>
            <a:bodyPr/>
            <a:lstStyle/>
            <a:p>
              <a:pPr algn="ctr"/>
              <a:r>
                <a:rPr lang="en-US" altLang="zh-CN" sz="1600">
                  <a:latin typeface="微软雅黑" pitchFamily="34" charset="-122"/>
                  <a:ea typeface="微软雅黑" pitchFamily="34" charset="-122"/>
                  <a:cs typeface="Times New Roman" pitchFamily="18" charset="0"/>
                </a:rPr>
                <a:t>7084</a:t>
              </a:r>
            </a:p>
          </p:txBody>
        </p:sp>
        <p:sp>
          <p:nvSpPr>
            <p:cNvPr id="284" name="Line 57"/>
            <p:cNvSpPr>
              <a:spLocks noChangeShapeType="1"/>
            </p:cNvSpPr>
            <p:nvPr/>
          </p:nvSpPr>
          <p:spPr bwMode="auto">
            <a:xfrm>
              <a:off x="1308" y="1222"/>
              <a:ext cx="0" cy="2532"/>
            </a:xfrm>
            <a:prstGeom prst="line">
              <a:avLst/>
            </a:prstGeom>
            <a:noFill/>
            <a:ln w="12700" algn="ctr">
              <a:solidFill>
                <a:srgbClr val="000000"/>
              </a:solidFill>
              <a:round/>
              <a:headEnd/>
              <a:tailEnd/>
            </a:ln>
          </p:spPr>
          <p:txBody>
            <a:bodyPr/>
            <a:lstStyle/>
            <a:p>
              <a:endParaRPr lang="zh-CN" altLang="en-US"/>
            </a:p>
          </p:txBody>
        </p:sp>
        <p:sp>
          <p:nvSpPr>
            <p:cNvPr id="285" name="Line 58"/>
            <p:cNvSpPr>
              <a:spLocks noChangeShapeType="1"/>
            </p:cNvSpPr>
            <p:nvPr/>
          </p:nvSpPr>
          <p:spPr bwMode="auto">
            <a:xfrm>
              <a:off x="2401" y="1222"/>
              <a:ext cx="0" cy="2532"/>
            </a:xfrm>
            <a:prstGeom prst="line">
              <a:avLst/>
            </a:prstGeom>
            <a:noFill/>
            <a:ln w="12700" algn="ctr">
              <a:solidFill>
                <a:srgbClr val="000000"/>
              </a:solidFill>
              <a:round/>
              <a:headEnd/>
              <a:tailEnd/>
            </a:ln>
          </p:spPr>
          <p:txBody>
            <a:bodyPr/>
            <a:lstStyle/>
            <a:p>
              <a:endParaRPr lang="zh-CN" altLang="en-US"/>
            </a:p>
          </p:txBody>
        </p:sp>
        <p:sp>
          <p:nvSpPr>
            <p:cNvPr id="286" name="Line 59"/>
            <p:cNvSpPr>
              <a:spLocks noChangeShapeType="1"/>
            </p:cNvSpPr>
            <p:nvPr/>
          </p:nvSpPr>
          <p:spPr bwMode="auto">
            <a:xfrm>
              <a:off x="3652" y="1222"/>
              <a:ext cx="0" cy="2532"/>
            </a:xfrm>
            <a:prstGeom prst="line">
              <a:avLst/>
            </a:prstGeom>
            <a:noFill/>
            <a:ln w="12700" algn="ctr">
              <a:solidFill>
                <a:srgbClr val="000000"/>
              </a:solidFill>
              <a:round/>
              <a:headEnd/>
              <a:tailEnd/>
            </a:ln>
          </p:spPr>
          <p:txBody>
            <a:bodyPr/>
            <a:lstStyle/>
            <a:p>
              <a:endParaRPr lang="zh-CN" altLang="en-US"/>
            </a:p>
          </p:txBody>
        </p:sp>
        <p:sp>
          <p:nvSpPr>
            <p:cNvPr id="287" name="Line 60"/>
            <p:cNvSpPr>
              <a:spLocks noChangeShapeType="1"/>
            </p:cNvSpPr>
            <p:nvPr/>
          </p:nvSpPr>
          <p:spPr bwMode="auto">
            <a:xfrm>
              <a:off x="682" y="1433"/>
              <a:ext cx="4134" cy="0"/>
            </a:xfrm>
            <a:prstGeom prst="line">
              <a:avLst/>
            </a:prstGeom>
            <a:noFill/>
            <a:ln w="12700" algn="ctr">
              <a:solidFill>
                <a:srgbClr val="000000"/>
              </a:solidFill>
              <a:round/>
              <a:headEnd/>
              <a:tailEnd/>
            </a:ln>
          </p:spPr>
          <p:txBody>
            <a:bodyPr/>
            <a:lstStyle/>
            <a:p>
              <a:endParaRPr lang="zh-CN" altLang="en-US"/>
            </a:p>
          </p:txBody>
        </p:sp>
        <p:sp>
          <p:nvSpPr>
            <p:cNvPr id="288" name="Line 61"/>
            <p:cNvSpPr>
              <a:spLocks noChangeShapeType="1"/>
            </p:cNvSpPr>
            <p:nvPr/>
          </p:nvSpPr>
          <p:spPr bwMode="auto">
            <a:xfrm>
              <a:off x="682" y="1644"/>
              <a:ext cx="4134" cy="0"/>
            </a:xfrm>
            <a:prstGeom prst="line">
              <a:avLst/>
            </a:prstGeom>
            <a:noFill/>
            <a:ln w="12700" algn="ctr">
              <a:solidFill>
                <a:srgbClr val="000000"/>
              </a:solidFill>
              <a:round/>
              <a:headEnd/>
              <a:tailEnd/>
            </a:ln>
          </p:spPr>
          <p:txBody>
            <a:bodyPr/>
            <a:lstStyle/>
            <a:p>
              <a:endParaRPr lang="zh-CN" altLang="en-US"/>
            </a:p>
          </p:txBody>
        </p:sp>
        <p:sp>
          <p:nvSpPr>
            <p:cNvPr id="289" name="Line 62"/>
            <p:cNvSpPr>
              <a:spLocks noChangeShapeType="1"/>
            </p:cNvSpPr>
            <p:nvPr/>
          </p:nvSpPr>
          <p:spPr bwMode="auto">
            <a:xfrm>
              <a:off x="682" y="1855"/>
              <a:ext cx="4134" cy="0"/>
            </a:xfrm>
            <a:prstGeom prst="line">
              <a:avLst/>
            </a:prstGeom>
            <a:noFill/>
            <a:ln w="12700" algn="ctr">
              <a:solidFill>
                <a:srgbClr val="000000"/>
              </a:solidFill>
              <a:round/>
              <a:headEnd/>
              <a:tailEnd/>
            </a:ln>
          </p:spPr>
          <p:txBody>
            <a:bodyPr/>
            <a:lstStyle/>
            <a:p>
              <a:endParaRPr lang="zh-CN" altLang="en-US"/>
            </a:p>
          </p:txBody>
        </p:sp>
        <p:sp>
          <p:nvSpPr>
            <p:cNvPr id="290" name="Line 63"/>
            <p:cNvSpPr>
              <a:spLocks noChangeShapeType="1"/>
            </p:cNvSpPr>
            <p:nvPr/>
          </p:nvSpPr>
          <p:spPr bwMode="auto">
            <a:xfrm>
              <a:off x="682" y="2066"/>
              <a:ext cx="4134" cy="0"/>
            </a:xfrm>
            <a:prstGeom prst="line">
              <a:avLst/>
            </a:prstGeom>
            <a:noFill/>
            <a:ln w="12700" algn="ctr">
              <a:solidFill>
                <a:srgbClr val="000000"/>
              </a:solidFill>
              <a:round/>
              <a:headEnd/>
              <a:tailEnd/>
            </a:ln>
          </p:spPr>
          <p:txBody>
            <a:bodyPr/>
            <a:lstStyle/>
            <a:p>
              <a:endParaRPr lang="zh-CN" altLang="en-US"/>
            </a:p>
          </p:txBody>
        </p:sp>
        <p:sp>
          <p:nvSpPr>
            <p:cNvPr id="291" name="Line 64"/>
            <p:cNvSpPr>
              <a:spLocks noChangeShapeType="1"/>
            </p:cNvSpPr>
            <p:nvPr/>
          </p:nvSpPr>
          <p:spPr bwMode="auto">
            <a:xfrm>
              <a:off x="682" y="2277"/>
              <a:ext cx="4134" cy="0"/>
            </a:xfrm>
            <a:prstGeom prst="line">
              <a:avLst/>
            </a:prstGeom>
            <a:noFill/>
            <a:ln w="12700" algn="ctr">
              <a:solidFill>
                <a:srgbClr val="000000"/>
              </a:solidFill>
              <a:round/>
              <a:headEnd/>
              <a:tailEnd/>
            </a:ln>
          </p:spPr>
          <p:txBody>
            <a:bodyPr/>
            <a:lstStyle/>
            <a:p>
              <a:endParaRPr lang="zh-CN" altLang="en-US"/>
            </a:p>
          </p:txBody>
        </p:sp>
        <p:sp>
          <p:nvSpPr>
            <p:cNvPr id="292" name="Line 65"/>
            <p:cNvSpPr>
              <a:spLocks noChangeShapeType="1"/>
            </p:cNvSpPr>
            <p:nvPr/>
          </p:nvSpPr>
          <p:spPr bwMode="auto">
            <a:xfrm>
              <a:off x="682" y="2488"/>
              <a:ext cx="4134" cy="0"/>
            </a:xfrm>
            <a:prstGeom prst="line">
              <a:avLst/>
            </a:prstGeom>
            <a:noFill/>
            <a:ln w="12700" algn="ctr">
              <a:solidFill>
                <a:srgbClr val="000000"/>
              </a:solidFill>
              <a:round/>
              <a:headEnd/>
              <a:tailEnd/>
            </a:ln>
          </p:spPr>
          <p:txBody>
            <a:bodyPr/>
            <a:lstStyle/>
            <a:p>
              <a:endParaRPr lang="zh-CN" altLang="en-US"/>
            </a:p>
          </p:txBody>
        </p:sp>
        <p:sp>
          <p:nvSpPr>
            <p:cNvPr id="293" name="Line 66"/>
            <p:cNvSpPr>
              <a:spLocks noChangeShapeType="1"/>
            </p:cNvSpPr>
            <p:nvPr/>
          </p:nvSpPr>
          <p:spPr bwMode="auto">
            <a:xfrm>
              <a:off x="682" y="2699"/>
              <a:ext cx="4134" cy="0"/>
            </a:xfrm>
            <a:prstGeom prst="line">
              <a:avLst/>
            </a:prstGeom>
            <a:noFill/>
            <a:ln w="12700" algn="ctr">
              <a:solidFill>
                <a:srgbClr val="000000"/>
              </a:solidFill>
              <a:round/>
              <a:headEnd/>
              <a:tailEnd/>
            </a:ln>
          </p:spPr>
          <p:txBody>
            <a:bodyPr/>
            <a:lstStyle/>
            <a:p>
              <a:endParaRPr lang="zh-CN" altLang="en-US"/>
            </a:p>
          </p:txBody>
        </p:sp>
        <p:sp>
          <p:nvSpPr>
            <p:cNvPr id="294" name="Line 67"/>
            <p:cNvSpPr>
              <a:spLocks noChangeShapeType="1"/>
            </p:cNvSpPr>
            <p:nvPr/>
          </p:nvSpPr>
          <p:spPr bwMode="auto">
            <a:xfrm>
              <a:off x="682" y="2910"/>
              <a:ext cx="4134" cy="0"/>
            </a:xfrm>
            <a:prstGeom prst="line">
              <a:avLst/>
            </a:prstGeom>
            <a:noFill/>
            <a:ln w="12700" algn="ctr">
              <a:solidFill>
                <a:srgbClr val="000000"/>
              </a:solidFill>
              <a:round/>
              <a:headEnd/>
              <a:tailEnd/>
            </a:ln>
          </p:spPr>
          <p:txBody>
            <a:bodyPr/>
            <a:lstStyle/>
            <a:p>
              <a:endParaRPr lang="zh-CN" altLang="en-US"/>
            </a:p>
          </p:txBody>
        </p:sp>
        <p:sp>
          <p:nvSpPr>
            <p:cNvPr id="295" name="Line 68"/>
            <p:cNvSpPr>
              <a:spLocks noChangeShapeType="1"/>
            </p:cNvSpPr>
            <p:nvPr/>
          </p:nvSpPr>
          <p:spPr bwMode="auto">
            <a:xfrm>
              <a:off x="682" y="3121"/>
              <a:ext cx="4134" cy="0"/>
            </a:xfrm>
            <a:prstGeom prst="line">
              <a:avLst/>
            </a:prstGeom>
            <a:noFill/>
            <a:ln w="12700" algn="ctr">
              <a:solidFill>
                <a:srgbClr val="000000"/>
              </a:solidFill>
              <a:round/>
              <a:headEnd/>
              <a:tailEnd/>
            </a:ln>
          </p:spPr>
          <p:txBody>
            <a:bodyPr/>
            <a:lstStyle/>
            <a:p>
              <a:endParaRPr lang="zh-CN" altLang="en-US"/>
            </a:p>
          </p:txBody>
        </p:sp>
        <p:sp>
          <p:nvSpPr>
            <p:cNvPr id="296" name="Line 69"/>
            <p:cNvSpPr>
              <a:spLocks noChangeShapeType="1"/>
            </p:cNvSpPr>
            <p:nvPr/>
          </p:nvSpPr>
          <p:spPr bwMode="auto">
            <a:xfrm>
              <a:off x="682" y="3332"/>
              <a:ext cx="4134" cy="0"/>
            </a:xfrm>
            <a:prstGeom prst="line">
              <a:avLst/>
            </a:prstGeom>
            <a:noFill/>
            <a:ln w="12700" algn="ctr">
              <a:solidFill>
                <a:srgbClr val="000000"/>
              </a:solidFill>
              <a:round/>
              <a:headEnd/>
              <a:tailEnd/>
            </a:ln>
          </p:spPr>
          <p:txBody>
            <a:bodyPr/>
            <a:lstStyle/>
            <a:p>
              <a:endParaRPr lang="zh-CN" altLang="en-US"/>
            </a:p>
          </p:txBody>
        </p:sp>
        <p:sp>
          <p:nvSpPr>
            <p:cNvPr id="297" name="Line 70"/>
            <p:cNvSpPr>
              <a:spLocks noChangeShapeType="1"/>
            </p:cNvSpPr>
            <p:nvPr/>
          </p:nvSpPr>
          <p:spPr bwMode="auto">
            <a:xfrm>
              <a:off x="682" y="3543"/>
              <a:ext cx="4134" cy="0"/>
            </a:xfrm>
            <a:prstGeom prst="line">
              <a:avLst/>
            </a:prstGeom>
            <a:noFill/>
            <a:ln w="12700" algn="ctr">
              <a:solidFill>
                <a:srgbClr val="000000"/>
              </a:solidFill>
              <a:round/>
              <a:headEnd/>
              <a:tailEnd/>
            </a:ln>
          </p:spPr>
          <p:txBody>
            <a:bodyPr/>
            <a:lstStyle/>
            <a:p>
              <a:endParaRPr lang="zh-CN" altLang="en-US"/>
            </a:p>
          </p:txBody>
        </p:sp>
        <p:sp>
          <p:nvSpPr>
            <p:cNvPr id="298" name="Line 71"/>
            <p:cNvSpPr>
              <a:spLocks noChangeShapeType="1"/>
            </p:cNvSpPr>
            <p:nvPr/>
          </p:nvSpPr>
          <p:spPr bwMode="auto">
            <a:xfrm>
              <a:off x="682" y="1222"/>
              <a:ext cx="0" cy="2532"/>
            </a:xfrm>
            <a:prstGeom prst="line">
              <a:avLst/>
            </a:prstGeom>
            <a:noFill/>
            <a:ln w="12700" algn="ctr">
              <a:solidFill>
                <a:srgbClr val="000000"/>
              </a:solidFill>
              <a:round/>
              <a:headEnd/>
              <a:tailEnd/>
            </a:ln>
          </p:spPr>
          <p:txBody>
            <a:bodyPr/>
            <a:lstStyle/>
            <a:p>
              <a:endParaRPr lang="zh-CN" altLang="en-US"/>
            </a:p>
          </p:txBody>
        </p:sp>
        <p:sp>
          <p:nvSpPr>
            <p:cNvPr id="299" name="Line 72"/>
            <p:cNvSpPr>
              <a:spLocks noChangeShapeType="1"/>
            </p:cNvSpPr>
            <p:nvPr/>
          </p:nvSpPr>
          <p:spPr bwMode="auto">
            <a:xfrm>
              <a:off x="4816" y="1222"/>
              <a:ext cx="0" cy="2532"/>
            </a:xfrm>
            <a:prstGeom prst="line">
              <a:avLst/>
            </a:prstGeom>
            <a:noFill/>
            <a:ln w="12700" algn="ctr">
              <a:solidFill>
                <a:srgbClr val="000000"/>
              </a:solidFill>
              <a:round/>
              <a:headEnd/>
              <a:tailEnd/>
            </a:ln>
          </p:spPr>
          <p:txBody>
            <a:bodyPr/>
            <a:lstStyle/>
            <a:p>
              <a:endParaRPr lang="zh-CN" altLang="en-US"/>
            </a:p>
          </p:txBody>
        </p:sp>
        <p:sp>
          <p:nvSpPr>
            <p:cNvPr id="300" name="Line 73"/>
            <p:cNvSpPr>
              <a:spLocks noChangeShapeType="1"/>
            </p:cNvSpPr>
            <p:nvPr/>
          </p:nvSpPr>
          <p:spPr bwMode="auto">
            <a:xfrm>
              <a:off x="682" y="1222"/>
              <a:ext cx="4134" cy="0"/>
            </a:xfrm>
            <a:prstGeom prst="line">
              <a:avLst/>
            </a:prstGeom>
            <a:noFill/>
            <a:ln w="12700" algn="ctr">
              <a:solidFill>
                <a:srgbClr val="000000"/>
              </a:solidFill>
              <a:round/>
              <a:headEnd/>
              <a:tailEnd/>
            </a:ln>
          </p:spPr>
          <p:txBody>
            <a:bodyPr/>
            <a:lstStyle/>
            <a:p>
              <a:endParaRPr lang="zh-CN" altLang="en-US"/>
            </a:p>
          </p:txBody>
        </p:sp>
        <p:sp>
          <p:nvSpPr>
            <p:cNvPr id="301" name="Line 74"/>
            <p:cNvSpPr>
              <a:spLocks noChangeShapeType="1"/>
            </p:cNvSpPr>
            <p:nvPr/>
          </p:nvSpPr>
          <p:spPr bwMode="auto">
            <a:xfrm>
              <a:off x="682" y="3754"/>
              <a:ext cx="4134" cy="0"/>
            </a:xfrm>
            <a:prstGeom prst="line">
              <a:avLst/>
            </a:prstGeom>
            <a:noFill/>
            <a:ln w="12700" algn="ctr">
              <a:solidFill>
                <a:srgbClr val="000000"/>
              </a:solidFill>
              <a:round/>
              <a:headEnd/>
              <a:tailEnd/>
            </a:ln>
          </p:spPr>
          <p:txBody>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8" name="表格 237"/>
          <p:cNvGraphicFramePr>
            <a:graphicFrameLocks noGrp="1"/>
          </p:cNvGraphicFramePr>
          <p:nvPr/>
        </p:nvGraphicFramePr>
        <p:xfrm>
          <a:off x="785786" y="2285992"/>
          <a:ext cx="3643338" cy="3500462"/>
        </p:xfrm>
        <a:graphic>
          <a:graphicData uri="http://schemas.openxmlformats.org/drawingml/2006/table">
            <a:tbl>
              <a:tblPr firstRow="1" bandRow="1">
                <a:effectLst>
                  <a:outerShdw blurRad="50800" dist="38100" dir="18900000" algn="bl" rotWithShape="0">
                    <a:prstClr val="black">
                      <a:alpha val="40000"/>
                    </a:prstClr>
                  </a:outerShdw>
                </a:effectLst>
                <a:tableStyleId>{5C22544A-7EE6-4342-B048-85BDC9FD1C3A}</a:tableStyleId>
              </a:tblPr>
              <a:tblGrid>
                <a:gridCol w="1785950"/>
                <a:gridCol w="1143008"/>
                <a:gridCol w="714380"/>
              </a:tblGrid>
              <a:tr h="448194">
                <a:tc gridSpan="3">
                  <a:txBody>
                    <a:bodyPr/>
                    <a:lstStyle/>
                    <a:p>
                      <a:pPr algn="ctr"/>
                      <a:r>
                        <a:rPr lang="zh-CN" altLang="en-US" sz="1600" dirty="0" smtClean="0">
                          <a:latin typeface="微软雅黑" pitchFamily="34" charset="-122"/>
                          <a:ea typeface="微软雅黑" pitchFamily="34" charset="-122"/>
                        </a:rPr>
                        <a:t>图</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a:t>
                      </a:r>
                      <a:r>
                        <a:rPr lang="en-US" altLang="zh-CN" sz="1600" dirty="0" err="1" smtClean="0">
                          <a:latin typeface="微软雅黑" pitchFamily="34" charset="-122"/>
                          <a:ea typeface="微软雅黑" pitchFamily="34" charset="-122"/>
                        </a:rPr>
                        <a:t>Alexa</a:t>
                      </a:r>
                      <a:r>
                        <a:rPr lang="zh-CN" altLang="en-US" sz="1600" dirty="0" smtClean="0">
                          <a:latin typeface="微软雅黑" pitchFamily="34" charset="-122"/>
                          <a:ea typeface="微软雅黑" pitchFamily="34" charset="-122"/>
                        </a:rPr>
                        <a:t>国际排名走势</a:t>
                      </a:r>
                      <a:endParaRPr lang="zh-CN" altLang="en-US" sz="1600" dirty="0">
                        <a:latin typeface="微软雅黑" pitchFamily="34" charset="-122"/>
                        <a:ea typeface="微软雅黑" pitchFamily="34" charset="-122"/>
                      </a:endParaRPr>
                    </a:p>
                  </a:txBody>
                  <a:tcPr>
                    <a:solidFill>
                      <a:srgbClr val="FF0000"/>
                    </a:solidFill>
                  </a:tcPr>
                </a:tc>
                <a:tc hMerge="1">
                  <a:txBody>
                    <a:bodyPr/>
                    <a:lstStyle/>
                    <a:p>
                      <a:endParaRPr lang="zh-CN" altLang="en-US" dirty="0"/>
                    </a:p>
                  </a:txBody>
                  <a:tcPr/>
                </a:tc>
                <a:tc hMerge="1">
                  <a:txBody>
                    <a:bodyPr/>
                    <a:lstStyle/>
                    <a:p>
                      <a:endParaRPr lang="zh-CN" altLang="en-US" dirty="0"/>
                    </a:p>
                  </a:txBody>
                  <a:tcPr/>
                </a:tc>
              </a:tr>
              <a:tr h="480500">
                <a:tc>
                  <a:txBody>
                    <a:bodyPr/>
                    <a:lstStyle/>
                    <a:p>
                      <a:pPr algn="ctr">
                        <a:lnSpc>
                          <a:spcPct val="150000"/>
                        </a:lnSpc>
                      </a:pPr>
                      <a:r>
                        <a:rPr lang="en-US" altLang="zh-CN" sz="1400" dirty="0" smtClean="0">
                          <a:latin typeface="微软雅黑" pitchFamily="34" charset="-122"/>
                          <a:ea typeface="微软雅黑" pitchFamily="34" charset="-122"/>
                        </a:rPr>
                        <a:t>6</a:t>
                      </a:r>
                      <a:r>
                        <a:rPr lang="zh-CN" altLang="en-US" sz="1400" dirty="0" smtClean="0">
                          <a:latin typeface="微软雅黑" pitchFamily="34" charset="-122"/>
                          <a:ea typeface="微软雅黑" pitchFamily="34" charset="-122"/>
                        </a:rPr>
                        <a:t>月</a:t>
                      </a:r>
                      <a:r>
                        <a:rPr lang="en-US" altLang="zh-CN" sz="1400" dirty="0" smtClean="0">
                          <a:latin typeface="微软雅黑" pitchFamily="34" charset="-122"/>
                          <a:ea typeface="微软雅黑" pitchFamily="34" charset="-122"/>
                        </a:rPr>
                        <a:t>27</a:t>
                      </a:r>
                      <a:r>
                        <a:rPr lang="zh-CN" altLang="en-US" sz="1400" dirty="0" smtClean="0">
                          <a:latin typeface="微软雅黑" pitchFamily="34" charset="-122"/>
                          <a:ea typeface="微软雅黑" pitchFamily="34" charset="-122"/>
                        </a:rPr>
                        <a:t>日</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689</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85000"/>
                      </a:schemeClr>
                    </a:solidFill>
                  </a:tcPr>
                </a:tc>
              </a:tr>
              <a:tr h="500066">
                <a:tc>
                  <a:txBody>
                    <a:bodyPr/>
                    <a:lstStyle/>
                    <a:p>
                      <a:pPr algn="ctr">
                        <a:lnSpc>
                          <a:spcPct val="150000"/>
                        </a:lnSpc>
                      </a:pPr>
                      <a:r>
                        <a:rPr lang="zh-CN" altLang="en-US" sz="1400" dirty="0" smtClean="0">
                          <a:latin typeface="微软雅黑" pitchFamily="34" charset="-122"/>
                          <a:ea typeface="微软雅黑" pitchFamily="34" charset="-122"/>
                        </a:rPr>
                        <a:t>最近一周平均</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893</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75000"/>
                      </a:schemeClr>
                    </a:solidFill>
                  </a:tcPr>
                </a:tc>
              </a:tr>
              <a:tr h="478175">
                <a:tc>
                  <a:txBody>
                    <a:bodyPr/>
                    <a:lstStyle/>
                    <a:p>
                      <a:pPr algn="ctr">
                        <a:lnSpc>
                          <a:spcPct val="150000"/>
                        </a:lnSpc>
                      </a:pPr>
                      <a:r>
                        <a:rPr lang="zh-CN" altLang="en-US" sz="1400" dirty="0" smtClean="0">
                          <a:latin typeface="微软雅黑" pitchFamily="34" charset="-122"/>
                          <a:ea typeface="微软雅黑" pitchFamily="34" charset="-122"/>
                        </a:rPr>
                        <a:t>最近一月平均</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753</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85000"/>
                      </a:schemeClr>
                    </a:solidFill>
                  </a:tcPr>
                </a:tc>
              </a:tr>
              <a:tr h="525231">
                <a:tc>
                  <a:txBody>
                    <a:bodyPr/>
                    <a:lstStyle/>
                    <a:p>
                      <a:pPr algn="ctr">
                        <a:lnSpc>
                          <a:spcPct val="150000"/>
                        </a:lnSpc>
                      </a:pPr>
                      <a:r>
                        <a:rPr lang="zh-CN" altLang="en-US" sz="1400" dirty="0" smtClean="0">
                          <a:latin typeface="微软雅黑" pitchFamily="34" charset="-122"/>
                          <a:ea typeface="微软雅黑" pitchFamily="34" charset="-122"/>
                        </a:rPr>
                        <a:t>最近三个月平均</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715</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75000"/>
                      </a:schemeClr>
                    </a:solidFill>
                  </a:tcPr>
                </a:tc>
              </a:tr>
              <a:tr h="496792">
                <a:tc>
                  <a:txBody>
                    <a:bodyPr/>
                    <a:lstStyle/>
                    <a:p>
                      <a:pPr algn="ctr">
                        <a:lnSpc>
                          <a:spcPct val="150000"/>
                        </a:lnSpc>
                      </a:pPr>
                      <a:r>
                        <a:rPr lang="zh-CN" altLang="en-US" sz="1400" dirty="0" smtClean="0">
                          <a:latin typeface="微软雅黑" pitchFamily="34" charset="-122"/>
                          <a:ea typeface="微软雅黑" pitchFamily="34" charset="-122"/>
                        </a:rPr>
                        <a:t>历史最高纪录</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698</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8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85000"/>
                      </a:schemeClr>
                    </a:solidFill>
                  </a:tcPr>
                </a:tc>
              </a:tr>
              <a:tr h="571504">
                <a:tc>
                  <a:txBody>
                    <a:bodyPr/>
                    <a:lstStyle/>
                    <a:p>
                      <a:pPr algn="ctr">
                        <a:lnSpc>
                          <a:spcPct val="150000"/>
                        </a:lnSpc>
                      </a:pPr>
                      <a:r>
                        <a:rPr lang="zh-CN" altLang="en-US" sz="1400" dirty="0" smtClean="0">
                          <a:latin typeface="微软雅黑" pitchFamily="34" charset="-122"/>
                          <a:ea typeface="微软雅黑" pitchFamily="34" charset="-122"/>
                        </a:rPr>
                        <a:t>单日历史最高</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r>
                        <a:rPr lang="en-US" altLang="zh-CN" sz="1400" dirty="0" smtClean="0">
                          <a:latin typeface="微软雅黑" pitchFamily="34" charset="-122"/>
                          <a:ea typeface="微软雅黑" pitchFamily="34" charset="-122"/>
                        </a:rPr>
                        <a:t>311</a:t>
                      </a:r>
                      <a:r>
                        <a:rPr lang="zh-CN" altLang="en-US" sz="1400" dirty="0" smtClean="0">
                          <a:latin typeface="微软雅黑" pitchFamily="34" charset="-122"/>
                          <a:ea typeface="微软雅黑" pitchFamily="34" charset="-122"/>
                        </a:rPr>
                        <a:t>名</a:t>
                      </a:r>
                      <a:endParaRPr lang="zh-CN" altLang="en-US" sz="1400" dirty="0">
                        <a:latin typeface="微软雅黑" pitchFamily="34" charset="-122"/>
                        <a:ea typeface="微软雅黑" pitchFamily="34" charset="-122"/>
                      </a:endParaRPr>
                    </a:p>
                  </a:txBody>
                  <a:tcPr anchor="ctr">
                    <a:solidFill>
                      <a:schemeClr val="bg1">
                        <a:lumMod val="75000"/>
                      </a:schemeClr>
                    </a:solidFill>
                  </a:tcPr>
                </a:tc>
                <a:tc>
                  <a:txBody>
                    <a:bodyPr/>
                    <a:lstStyle/>
                    <a:p>
                      <a:pPr algn="ctr">
                        <a:lnSpc>
                          <a:spcPct val="150000"/>
                        </a:lnSpc>
                      </a:pPr>
                      <a:endParaRPr lang="zh-CN" altLang="en-US" sz="1400" dirty="0">
                        <a:latin typeface="微软雅黑" pitchFamily="34" charset="-122"/>
                        <a:ea typeface="微软雅黑" pitchFamily="34" charset="-122"/>
                      </a:endParaRPr>
                    </a:p>
                  </a:txBody>
                  <a:tcPr anchor="ctr">
                    <a:solidFill>
                      <a:schemeClr val="bg1">
                        <a:lumMod val="75000"/>
                      </a:schemeClr>
                    </a:solidFill>
                  </a:tcPr>
                </a:tc>
              </a:tr>
            </a:tbl>
          </a:graphicData>
        </a:graphic>
      </p:graphicFrame>
      <p:sp>
        <p:nvSpPr>
          <p:cNvPr id="239" name="下箭头 238"/>
          <p:cNvSpPr/>
          <p:nvPr/>
        </p:nvSpPr>
        <p:spPr>
          <a:xfrm>
            <a:off x="4000496" y="3857628"/>
            <a:ext cx="142876"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上箭头 240"/>
          <p:cNvSpPr/>
          <p:nvPr/>
        </p:nvSpPr>
        <p:spPr>
          <a:xfrm>
            <a:off x="4000496" y="3357562"/>
            <a:ext cx="142876" cy="28575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上箭头 242"/>
          <p:cNvSpPr/>
          <p:nvPr/>
        </p:nvSpPr>
        <p:spPr>
          <a:xfrm>
            <a:off x="4000496" y="4357694"/>
            <a:ext cx="142876" cy="28575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45" name="表格 244"/>
          <p:cNvGraphicFramePr>
            <a:graphicFrameLocks noGrp="1"/>
          </p:cNvGraphicFramePr>
          <p:nvPr/>
        </p:nvGraphicFramePr>
        <p:xfrm>
          <a:off x="5129242" y="1643050"/>
          <a:ext cx="3657600" cy="4251325"/>
        </p:xfrm>
        <a:graphic>
          <a:graphicData uri="http://schemas.openxmlformats.org/drawingml/2006/table">
            <a:tbl>
              <a:tblPr>
                <a:effectLst>
                  <a:outerShdw blurRad="50800" dist="38100" dir="18900000" algn="bl" rotWithShape="0">
                    <a:prstClr val="black">
                      <a:alpha val="40000"/>
                    </a:prstClr>
                  </a:outerShdw>
                </a:effectLst>
              </a:tblPr>
              <a:tblGrid>
                <a:gridCol w="544513"/>
                <a:gridCol w="1166812"/>
                <a:gridCol w="1012825"/>
                <a:gridCol w="933450"/>
              </a:tblGrid>
              <a:tr h="47942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序号</a:t>
                      </a:r>
                      <a:endPar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Times New Roman" pitchFamily="18" charset="0"/>
                      </a:endParaRPr>
                    </a:p>
                  </a:txBody>
                  <a:tcPr marL="68580" marR="68580" marT="9525" marB="0" anchor="ctr" horzOverflow="overflow">
                    <a:lnL>
                      <a:noFill/>
                    </a:lnL>
                    <a:lnR>
                      <a:noFill/>
                    </a:lnR>
                    <a:lnT>
                      <a:noFill/>
                    </a:lnT>
                    <a:lnB>
                      <a:noFill/>
                    </a:lnB>
                    <a:lnTlToBr>
                      <a:noFill/>
                    </a:lnTlToBr>
                    <a:lnBlToTr>
                      <a:noFill/>
                    </a:lnBlToTr>
                    <a:solidFill>
                      <a:srgbClr val="FF0000"/>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网站名称</a:t>
                      </a:r>
                      <a:r>
                        <a:rPr kumimoji="0" lang="zh-CN" sz="1400" b="0"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 </a:t>
                      </a:r>
                      <a:endPar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Times New Roman" pitchFamily="18" charset="0"/>
                      </a:endParaRPr>
                    </a:p>
                  </a:txBody>
                  <a:tcPr marL="68580" marR="68580" marT="9525" marB="0" anchor="ctr" horzOverflow="overflow">
                    <a:lnL>
                      <a:noFill/>
                    </a:lnL>
                    <a:lnR>
                      <a:noFill/>
                    </a:lnR>
                    <a:lnT>
                      <a:noFill/>
                    </a:lnT>
                    <a:lnB>
                      <a:noFill/>
                    </a:lnB>
                    <a:lnTlToBr>
                      <a:noFill/>
                    </a:lnTlToBr>
                    <a:lnBlToTr>
                      <a:noFill/>
                    </a:lnBlToTr>
                    <a:solidFill>
                      <a:srgbClr val="FF0000"/>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err="1" smtClean="0">
                          <a:ln>
                            <a:noFill/>
                          </a:ln>
                          <a:solidFill>
                            <a:srgbClr val="FFFFFF"/>
                          </a:solidFill>
                          <a:effectLst/>
                          <a:latin typeface="微软雅黑" pitchFamily="34" charset="-122"/>
                          <a:ea typeface="宋体" charset="-122"/>
                          <a:cs typeface="Times New Roman" pitchFamily="18" charset="0"/>
                        </a:rPr>
                        <a:t>Alexa</a:t>
                      </a:r>
                      <a:r>
                        <a:rPr kumimoji="0" lang="zh-CN" sz="1400" b="1"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排名</a:t>
                      </a:r>
                      <a:r>
                        <a:rPr kumimoji="0" lang="zh-CN" sz="1400" b="0"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 </a:t>
                      </a:r>
                      <a:endParaRPr kumimoji="0" lang="zh-CN" sz="1000" b="0" i="0" u="none" strike="noStrike" cap="none" normalizeH="0" baseline="0" dirty="0" smtClean="0">
                        <a:ln>
                          <a:noFill/>
                        </a:ln>
                        <a:solidFill>
                          <a:schemeClr val="tx1"/>
                        </a:solidFill>
                        <a:effectLst/>
                        <a:latin typeface="Calibri" pitchFamily="34" charset="0"/>
                        <a:ea typeface="宋体" charset="-122"/>
                        <a:cs typeface="Times New Roman" pitchFamily="18" charset="0"/>
                      </a:endParaRPr>
                    </a:p>
                  </a:txBody>
                  <a:tcPr marL="68580" marR="68580" marT="9525" marB="0" anchor="ctr" horzOverflow="overflow">
                    <a:lnL>
                      <a:noFill/>
                    </a:lnL>
                    <a:lnR>
                      <a:noFill/>
                    </a:lnR>
                    <a:lnT>
                      <a:noFill/>
                    </a:lnT>
                    <a:lnB>
                      <a:noFill/>
                    </a:lnB>
                    <a:lnTlToBr>
                      <a:noFill/>
                    </a:lnTlToBr>
                    <a:lnBlToTr>
                      <a:noFill/>
                    </a:lnBlToTr>
                    <a:solidFill>
                      <a:srgbClr val="FF0000"/>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sz="1400" b="1"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中国排名</a:t>
                      </a:r>
                      <a:r>
                        <a:rPr kumimoji="0" lang="zh-CN" sz="1400" b="0" i="0" u="none" strike="noStrike" cap="none" normalizeH="0" baseline="0" dirty="0" smtClean="0">
                          <a:ln>
                            <a:noFill/>
                          </a:ln>
                          <a:solidFill>
                            <a:srgbClr val="FFFFFF"/>
                          </a:solidFill>
                          <a:effectLst/>
                          <a:latin typeface="Calibri" pitchFamily="34" charset="0"/>
                          <a:ea typeface="微软雅黑" pitchFamily="34" charset="-122"/>
                          <a:cs typeface="Times New Roman" pitchFamily="18" charset="0"/>
                        </a:rPr>
                        <a:t> </a:t>
                      </a:r>
                      <a:endPar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Times New Roman" pitchFamily="18" charset="0"/>
                      </a:endParaRPr>
                    </a:p>
                  </a:txBody>
                  <a:tcPr marL="68580" marR="68580" marT="9525" marB="0" anchor="ctr" horzOverflow="overflow">
                    <a:lnL>
                      <a:noFill/>
                    </a:lnL>
                    <a:lnR>
                      <a:noFill/>
                    </a:lnR>
                    <a:lnT>
                      <a:noFill/>
                    </a:lnT>
                    <a:lnB>
                      <a:noFill/>
                    </a:lnB>
                    <a:lnTlToBr>
                      <a:noFill/>
                    </a:lnTlToBr>
                    <a:lnBlToTr>
                      <a:noFill/>
                    </a:lnBlToTr>
                    <a:solidFill>
                      <a:srgbClr val="FF0000"/>
                    </a:solidFill>
                  </a:tcPr>
                </a:tc>
              </a:tr>
              <a:tr h="2270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新华网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226</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37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2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人民网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242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46</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3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央视网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406</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65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4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中国网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596</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104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r>
              <a:tr h="209550">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1" i="0" u="none" strike="noStrike" cap="none" normalizeH="0" baseline="0" dirty="0" smtClean="0">
                          <a:ln>
                            <a:noFill/>
                          </a:ln>
                          <a:solidFill>
                            <a:srgbClr val="FF0000"/>
                          </a:solidFill>
                          <a:effectLst/>
                          <a:latin typeface="微软雅黑" pitchFamily="34" charset="-122"/>
                          <a:ea typeface="宋体" charset="-122"/>
                          <a:cs typeface="Arial" charset="0"/>
                        </a:rPr>
                        <a:t>5 </a:t>
                      </a:r>
                      <a:endParaRPr kumimoji="0" lang="zh-CN" altLang="zh-CN" sz="1000" b="1" i="0" u="none" strike="noStrike" cap="none" normalizeH="0" baseline="0" dirty="0" smtClean="0">
                        <a:ln>
                          <a:noFill/>
                        </a:ln>
                        <a:solidFill>
                          <a:srgbClr val="FF0000"/>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1" i="0" u="none" strike="noStrike" cap="none" normalizeH="0" baseline="0" dirty="0" smtClean="0">
                          <a:ln>
                            <a:noFill/>
                          </a:ln>
                          <a:solidFill>
                            <a:srgbClr val="FF0000"/>
                          </a:solidFill>
                          <a:effectLst/>
                          <a:latin typeface="Calibri" pitchFamily="34" charset="0"/>
                          <a:ea typeface="微软雅黑" pitchFamily="34" charset="-122"/>
                          <a:cs typeface="Arial" charset="0"/>
                        </a:rPr>
                        <a:t>中国</a:t>
                      </a:r>
                      <a:r>
                        <a:rPr kumimoji="0" lang="zh-CN" altLang="en-US" sz="1000" b="1" i="0" u="none" strike="noStrike" cap="none" normalizeH="0" baseline="0" dirty="0" smtClean="0">
                          <a:ln>
                            <a:noFill/>
                          </a:ln>
                          <a:solidFill>
                            <a:srgbClr val="FF0000"/>
                          </a:solidFill>
                          <a:effectLst/>
                          <a:latin typeface="Calibri" pitchFamily="34" charset="0"/>
                          <a:ea typeface="微软雅黑" pitchFamily="34" charset="-122"/>
                          <a:cs typeface="Arial" charset="0"/>
                        </a:rPr>
                        <a:t>广播</a:t>
                      </a:r>
                      <a:r>
                        <a:rPr kumimoji="0" lang="zh-CN" sz="1000" b="1" i="0" u="none" strike="noStrike" cap="none" normalizeH="0" baseline="0" dirty="0" smtClean="0">
                          <a:ln>
                            <a:noFill/>
                          </a:ln>
                          <a:solidFill>
                            <a:srgbClr val="FF0000"/>
                          </a:solidFill>
                          <a:effectLst/>
                          <a:latin typeface="Calibri" pitchFamily="34" charset="0"/>
                          <a:ea typeface="微软雅黑" pitchFamily="34" charset="-122"/>
                          <a:cs typeface="Arial" charset="0"/>
                        </a:rPr>
                        <a:t>网 </a:t>
                      </a:r>
                      <a:endParaRPr kumimoji="0" lang="zh-CN" sz="1000" b="1" i="0" u="none" strike="noStrike" cap="none" normalizeH="0" baseline="0" dirty="0" smtClean="0">
                        <a:ln>
                          <a:noFill/>
                        </a:ln>
                        <a:solidFill>
                          <a:srgbClr val="FF0000"/>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1" i="0" u="none" strike="noStrike" cap="none" normalizeH="0" baseline="0" dirty="0" smtClean="0">
                          <a:ln>
                            <a:noFill/>
                          </a:ln>
                          <a:solidFill>
                            <a:srgbClr val="FF0000"/>
                          </a:solidFill>
                          <a:effectLst/>
                          <a:latin typeface="微软雅黑" pitchFamily="34" charset="-122"/>
                          <a:ea typeface="宋体" charset="-122"/>
                          <a:cs typeface="Arial" charset="0"/>
                        </a:rPr>
                        <a:t>715</a:t>
                      </a:r>
                      <a:endParaRPr kumimoji="0" lang="zh-CN" altLang="zh-CN" sz="1000" b="1" i="0" u="none" strike="noStrike" cap="none" normalizeH="0" baseline="0" dirty="0" smtClean="0">
                        <a:ln>
                          <a:noFill/>
                        </a:ln>
                        <a:solidFill>
                          <a:srgbClr val="FF0000"/>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1" i="0" u="none" strike="noStrike" cap="none" normalizeH="0" baseline="0" dirty="0" smtClean="0">
                          <a:ln>
                            <a:noFill/>
                          </a:ln>
                          <a:solidFill>
                            <a:srgbClr val="FF0000"/>
                          </a:solidFill>
                          <a:effectLst/>
                          <a:latin typeface="微软雅黑" pitchFamily="34" charset="-122"/>
                          <a:ea typeface="宋体" charset="-122"/>
                          <a:cs typeface="Arial" charset="0"/>
                        </a:rPr>
                        <a:t>113 </a:t>
                      </a:r>
                      <a:endParaRPr kumimoji="0" lang="zh-CN" altLang="zh-CN" sz="1000" b="1" i="0" u="none" strike="noStrike" cap="none" normalizeH="0" baseline="0" dirty="0" smtClean="0">
                        <a:ln>
                          <a:noFill/>
                        </a:ln>
                        <a:solidFill>
                          <a:srgbClr val="FF0000"/>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solidFill>
                  </a:tcPr>
                </a:tc>
              </a:tr>
              <a:tr h="190500">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6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微软雅黑" pitchFamily="34" charset="-122"/>
                          <a:cs typeface="Arial" charset="0"/>
                        </a:rPr>
                        <a:t>光明网</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854</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129</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7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微软雅黑" pitchFamily="34" charset="-122"/>
                          <a:cs typeface="Arial" charset="0"/>
                        </a:rPr>
                        <a:t>国际在线</a:t>
                      </a: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913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139</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r>
              <a:tr h="195658">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8 </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中</a:t>
                      </a:r>
                      <a:r>
                        <a:rPr kumimoji="0" lang="zh-CN" altLang="en-US" sz="1000" b="0" i="0" u="none" strike="noStrike" cap="none" normalizeH="0" baseline="0" dirty="0" smtClean="0">
                          <a:ln>
                            <a:noFill/>
                          </a:ln>
                          <a:solidFill>
                            <a:schemeClr val="tx1"/>
                          </a:solidFill>
                          <a:effectLst/>
                          <a:latin typeface="Calibri" pitchFamily="34" charset="0"/>
                          <a:ea typeface="微软雅黑" pitchFamily="34" charset="-122"/>
                          <a:cs typeface="Arial" charset="0"/>
                        </a:rPr>
                        <a:t>国经济网</a:t>
                      </a: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1490</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203</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chemeClr val="bg1">
                        <a:lumMod val="85000"/>
                      </a:schemeClr>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9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中</a:t>
                      </a:r>
                      <a:r>
                        <a:rPr kumimoji="0" lang="zh-CN" altLang="en-US" sz="1000" b="0" i="0" u="none" strike="noStrike" cap="none" normalizeH="0" baseline="0" dirty="0" smtClean="0">
                          <a:ln>
                            <a:noFill/>
                          </a:ln>
                          <a:solidFill>
                            <a:schemeClr val="tx1"/>
                          </a:solidFill>
                          <a:effectLst/>
                          <a:latin typeface="Calibri" pitchFamily="34" charset="0"/>
                          <a:ea typeface="微软雅黑" pitchFamily="34" charset="-122"/>
                          <a:cs typeface="Arial" charset="0"/>
                        </a:rPr>
                        <a:t>国日报网</a:t>
                      </a: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1619</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223</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r>
              <a:tr h="239713">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10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altLang="en-US"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中青网</a:t>
                      </a: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9615</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1117</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r>
              <a:tr h="223838">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11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中国台湾网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24808</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2871</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BFBFBF"/>
                    </a:solidFill>
                  </a:tcPr>
                </a:tc>
              </a:tr>
              <a:tr h="190500">
                <a:tc>
                  <a:txBody>
                    <a:bodyPr/>
                    <a:lstStyle/>
                    <a:p>
                      <a:pPr marL="0" marR="0" lvl="0" indent="0" algn="ctr"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微软雅黑" pitchFamily="34" charset="-122"/>
                          <a:ea typeface="宋体" charset="-122"/>
                          <a:cs typeface="Arial" charset="0"/>
                        </a:rPr>
                        <a:t>12 </a:t>
                      </a:r>
                      <a:endParaRPr kumimoji="0" lang="zh-CN" altLang="zh-CN" sz="1000" b="0" i="0" u="none" strike="noStrike" cap="none" normalizeH="0" baseline="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pitchFamily="34" charset="0"/>
                          <a:ea typeface="微软雅黑" pitchFamily="34" charset="-122"/>
                          <a:cs typeface="Arial" charset="0"/>
                        </a:rPr>
                        <a:t>西藏新闻网 </a:t>
                      </a:r>
                      <a:endParaRPr kumimoji="0" lang="zh-CN" sz="1000" b="0" i="0" u="none" strike="noStrike" cap="none" normalizeH="0" baseline="0" dirty="0" smtClean="0">
                        <a:ln>
                          <a:noFill/>
                        </a:ln>
                        <a:solidFill>
                          <a:schemeClr val="tx1"/>
                        </a:solidFill>
                        <a:effectLst/>
                        <a:latin typeface="Calibri" pitchFamily="34" charset="0"/>
                        <a:ea typeface="宋体" charset="-122"/>
                        <a:cs typeface="Arial" charset="0"/>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37139</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c>
                  <a:txBody>
                    <a:bodyPr/>
                    <a:lstStyle/>
                    <a:p>
                      <a:pPr marL="0" marR="0" lvl="0" indent="0" algn="l" defTabSz="914400" rtl="0" eaLnBrk="1" fontAlgn="base" latinLnBrk="0" hangingPunct="1">
                        <a:lnSpc>
                          <a:spcPct val="200000"/>
                        </a:lnSpc>
                        <a:spcBef>
                          <a:spcPct val="0"/>
                        </a:spcBef>
                        <a:spcAft>
                          <a:spcPct val="0"/>
                        </a:spcAft>
                        <a:buClrTx/>
                        <a:buSzTx/>
                        <a:buFontTx/>
                        <a:buNone/>
                        <a:tabLst/>
                      </a:pPr>
                      <a:r>
                        <a:rPr kumimoji="0" lang="en-US" altLang="zh-CN" sz="1000" b="0" i="0" u="none" strike="noStrike" cap="none" normalizeH="0" baseline="0" dirty="0" smtClean="0">
                          <a:ln>
                            <a:noFill/>
                          </a:ln>
                          <a:solidFill>
                            <a:schemeClr val="tx1"/>
                          </a:solidFill>
                          <a:effectLst/>
                          <a:latin typeface="微软雅黑" pitchFamily="34" charset="-122"/>
                          <a:ea typeface="宋体" charset="-122"/>
                          <a:cs typeface="Arial" charset="0"/>
                        </a:rPr>
                        <a:t>4968</a:t>
                      </a:r>
                      <a:endParaRPr kumimoji="0" lang="zh-CN" altLang="zh-CN" sz="1000" b="0" i="0" u="none" strike="noStrike" cap="none" normalizeH="0" baseline="0" dirty="0" smtClean="0">
                        <a:ln>
                          <a:noFill/>
                        </a:ln>
                        <a:solidFill>
                          <a:schemeClr val="tx1"/>
                        </a:solidFill>
                        <a:effectLst/>
                        <a:latin typeface="Calibri" pitchFamily="34" charset="0"/>
                        <a:ea typeface="宋体" charset="-122"/>
                      </a:endParaRPr>
                    </a:p>
                  </a:txBody>
                  <a:tcPr marL="68580" marR="68580" marT="9525" marB="0" anchor="ctr" anchorCtr="1" horzOverflow="overflow">
                    <a:lnL>
                      <a:noFill/>
                    </a:lnL>
                    <a:lnR>
                      <a:noFill/>
                    </a:lnR>
                    <a:lnT>
                      <a:noFill/>
                    </a:lnT>
                    <a:lnB>
                      <a:noFill/>
                    </a:lnB>
                    <a:lnTlToBr>
                      <a:noFill/>
                    </a:lnTlToBr>
                    <a:lnBlToTr>
                      <a:noFill/>
                    </a:lnBlToTr>
                    <a:solidFill>
                      <a:srgbClr val="D9D9D9"/>
                    </a:solidFill>
                  </a:tcPr>
                </a:tc>
              </a:tr>
            </a:tbl>
          </a:graphicData>
        </a:graphic>
      </p:graphicFrame>
      <p:sp>
        <p:nvSpPr>
          <p:cNvPr id="246" name="TextBox 245"/>
          <p:cNvSpPr txBox="1"/>
          <p:nvPr/>
        </p:nvSpPr>
        <p:spPr>
          <a:xfrm>
            <a:off x="714348" y="5929330"/>
            <a:ext cx="7929618" cy="261610"/>
          </a:xfrm>
          <a:prstGeom prst="rect">
            <a:avLst/>
          </a:prstGeom>
          <a:noFill/>
        </p:spPr>
        <p:txBody>
          <a:bodyPr wrap="square" rtlCol="0">
            <a:spAutoFit/>
          </a:bodyPr>
          <a:lstStyle/>
          <a:p>
            <a:r>
              <a:rPr lang="zh-CN" altLang="en-US" sz="1100" dirty="0" smtClean="0">
                <a:solidFill>
                  <a:schemeClr val="bg1">
                    <a:lumMod val="50000"/>
                  </a:schemeClr>
                </a:solidFill>
                <a:latin typeface="微软雅黑" pitchFamily="34" charset="-122"/>
                <a:ea typeface="微软雅黑" pitchFamily="34" charset="-122"/>
              </a:rPr>
              <a:t>备注：以上为</a:t>
            </a:r>
            <a:r>
              <a:rPr lang="en-US" altLang="zh-CN" sz="1100" dirty="0" smtClean="0">
                <a:solidFill>
                  <a:schemeClr val="bg1">
                    <a:lumMod val="50000"/>
                  </a:schemeClr>
                </a:solidFill>
                <a:latin typeface="微软雅黑" pitchFamily="34" charset="-122"/>
                <a:ea typeface="微软雅黑" pitchFamily="34" charset="-122"/>
              </a:rPr>
              <a:t>2012</a:t>
            </a:r>
            <a:r>
              <a:rPr lang="zh-CN" altLang="en-US" sz="1100" dirty="0" smtClean="0">
                <a:solidFill>
                  <a:schemeClr val="bg1">
                    <a:lumMod val="50000"/>
                  </a:schemeClr>
                </a:solidFill>
                <a:latin typeface="微软雅黑" pitchFamily="34" charset="-122"/>
                <a:ea typeface="微软雅黑" pitchFamily="34" charset="-122"/>
              </a:rPr>
              <a:t>年</a:t>
            </a:r>
            <a:r>
              <a:rPr lang="en-US" altLang="zh-CN" sz="1100" dirty="0" smtClean="0">
                <a:solidFill>
                  <a:schemeClr val="bg1">
                    <a:lumMod val="50000"/>
                  </a:schemeClr>
                </a:solidFill>
                <a:latin typeface="微软雅黑" pitchFamily="34" charset="-122"/>
                <a:ea typeface="微软雅黑" pitchFamily="34" charset="-122"/>
              </a:rPr>
              <a:t>6</a:t>
            </a:r>
            <a:r>
              <a:rPr lang="zh-CN" altLang="en-US" sz="1100" dirty="0" smtClean="0">
                <a:solidFill>
                  <a:schemeClr val="bg1">
                    <a:lumMod val="50000"/>
                  </a:schemeClr>
                </a:solidFill>
                <a:latin typeface="微软雅黑" pitchFamily="34" charset="-122"/>
                <a:ea typeface="微软雅黑" pitchFamily="34" charset="-122"/>
              </a:rPr>
              <a:t>月</a:t>
            </a:r>
            <a:r>
              <a:rPr lang="en-US" altLang="zh-CN" sz="1100" dirty="0" smtClean="0">
                <a:solidFill>
                  <a:schemeClr val="bg1">
                    <a:lumMod val="50000"/>
                  </a:schemeClr>
                </a:solidFill>
                <a:latin typeface="微软雅黑" pitchFamily="34" charset="-122"/>
                <a:ea typeface="微软雅黑" pitchFamily="34" charset="-122"/>
              </a:rPr>
              <a:t>27</a:t>
            </a:r>
            <a:r>
              <a:rPr lang="zh-CN" altLang="en-US" sz="1100" dirty="0" smtClean="0">
                <a:solidFill>
                  <a:schemeClr val="bg1">
                    <a:lumMod val="50000"/>
                  </a:schemeClr>
                </a:solidFill>
                <a:latin typeface="微软雅黑" pitchFamily="34" charset="-122"/>
                <a:ea typeface="微软雅黑" pitchFamily="34" charset="-122"/>
              </a:rPr>
              <a:t>日统计数据                                                                       备注：以上为</a:t>
            </a:r>
            <a:r>
              <a:rPr lang="en-US" altLang="zh-CN" sz="1100" dirty="0" smtClean="0">
                <a:solidFill>
                  <a:schemeClr val="bg1">
                    <a:lumMod val="50000"/>
                  </a:schemeClr>
                </a:solidFill>
                <a:latin typeface="微软雅黑" pitchFamily="34" charset="-122"/>
                <a:ea typeface="微软雅黑" pitchFamily="34" charset="-122"/>
              </a:rPr>
              <a:t>2012</a:t>
            </a:r>
            <a:r>
              <a:rPr lang="zh-CN" altLang="en-US" sz="1100" dirty="0" smtClean="0">
                <a:solidFill>
                  <a:schemeClr val="bg1">
                    <a:lumMod val="50000"/>
                  </a:schemeClr>
                </a:solidFill>
                <a:latin typeface="微软雅黑" pitchFamily="34" charset="-122"/>
                <a:ea typeface="微软雅黑" pitchFamily="34" charset="-122"/>
              </a:rPr>
              <a:t>年</a:t>
            </a:r>
            <a:r>
              <a:rPr lang="en-US" altLang="zh-CN" sz="1100" dirty="0" smtClean="0">
                <a:solidFill>
                  <a:schemeClr val="bg1">
                    <a:lumMod val="50000"/>
                  </a:schemeClr>
                </a:solidFill>
                <a:latin typeface="微软雅黑" pitchFamily="34" charset="-122"/>
                <a:ea typeface="微软雅黑" pitchFamily="34" charset="-122"/>
              </a:rPr>
              <a:t>6</a:t>
            </a:r>
            <a:r>
              <a:rPr lang="zh-CN" altLang="en-US" sz="1100" dirty="0" smtClean="0">
                <a:solidFill>
                  <a:schemeClr val="bg1">
                    <a:lumMod val="50000"/>
                  </a:schemeClr>
                </a:solidFill>
                <a:latin typeface="微软雅黑" pitchFamily="34" charset="-122"/>
                <a:ea typeface="微软雅黑" pitchFamily="34" charset="-122"/>
              </a:rPr>
              <a:t>月</a:t>
            </a:r>
            <a:r>
              <a:rPr lang="en-US" altLang="zh-CN" sz="1100" dirty="0" smtClean="0">
                <a:solidFill>
                  <a:schemeClr val="bg1">
                    <a:lumMod val="50000"/>
                  </a:schemeClr>
                </a:solidFill>
                <a:latin typeface="微软雅黑" pitchFamily="34" charset="-122"/>
                <a:ea typeface="微软雅黑" pitchFamily="34" charset="-122"/>
              </a:rPr>
              <a:t>27</a:t>
            </a:r>
            <a:r>
              <a:rPr lang="zh-CN" altLang="en-US" sz="1100" dirty="0" smtClean="0">
                <a:solidFill>
                  <a:schemeClr val="bg1">
                    <a:lumMod val="50000"/>
                  </a:schemeClr>
                </a:solidFill>
                <a:latin typeface="微软雅黑" pitchFamily="34" charset="-122"/>
                <a:ea typeface="微软雅黑" pitchFamily="34" charset="-122"/>
              </a:rPr>
              <a:t>日统计数据</a:t>
            </a:r>
            <a:endParaRPr lang="zh-CN" altLang="en-US" sz="1100" dirty="0">
              <a:solidFill>
                <a:schemeClr val="bg1">
                  <a:lumMod val="50000"/>
                </a:schemeClr>
              </a:solidFill>
              <a:latin typeface="微软雅黑" pitchFamily="34" charset="-122"/>
              <a:ea typeface="微软雅黑" pitchFamily="34" charset="-122"/>
            </a:endParaRPr>
          </a:p>
        </p:txBody>
      </p:sp>
      <p:sp>
        <p:nvSpPr>
          <p:cNvPr id="247" name="TextBox 246"/>
          <p:cNvSpPr txBox="1"/>
          <p:nvPr/>
        </p:nvSpPr>
        <p:spPr>
          <a:xfrm>
            <a:off x="5857884" y="1285860"/>
            <a:ext cx="2214578" cy="276999"/>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图</a:t>
            </a: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：中央重点网络媒体排名</a:t>
            </a:r>
            <a:endParaRPr lang="zh-CN" altLang="en-US" sz="1200" dirty="0">
              <a:latin typeface="微软雅黑" pitchFamily="34" charset="-122"/>
              <a:ea typeface="微软雅黑" pitchFamily="34" charset="-122"/>
            </a:endParaRPr>
          </a:p>
        </p:txBody>
      </p:sp>
      <p:sp>
        <p:nvSpPr>
          <p:cNvPr id="248" name="TextBox 247"/>
          <p:cNvSpPr txBox="1"/>
          <p:nvPr/>
        </p:nvSpPr>
        <p:spPr>
          <a:xfrm>
            <a:off x="428596" y="428604"/>
            <a:ext cx="4357718" cy="461665"/>
          </a:xfrm>
          <a:prstGeom prst="rect">
            <a:avLst/>
          </a:prstGeom>
          <a:noFill/>
        </p:spPr>
        <p:txBody>
          <a:bodyPr wrap="square" rtlCol="0">
            <a:spAutoFit/>
          </a:bodyPr>
          <a:lstStyle/>
          <a:p>
            <a:r>
              <a:rPr lang="en-US" altLang="zh-CN" sz="2400" b="1" dirty="0" smtClean="0">
                <a:latin typeface="微软雅黑" pitchFamily="34" charset="-122"/>
                <a:ea typeface="微软雅黑" pitchFamily="34" charset="-122"/>
              </a:rPr>
              <a:t>2012</a:t>
            </a:r>
            <a:r>
              <a:rPr lang="zh-CN" altLang="en-US" sz="2400" b="1" dirty="0" smtClean="0">
                <a:latin typeface="微软雅黑" pitchFamily="34" charset="-122"/>
                <a:ea typeface="微软雅黑" pitchFamily="34" charset="-122"/>
              </a:rPr>
              <a:t>年网站排名再创新高</a:t>
            </a:r>
            <a:endParaRPr lang="zh-CN" altLang="en-US" sz="2400" b="1" dirty="0">
              <a:latin typeface="微软雅黑" pitchFamily="34" charset="-122"/>
              <a:ea typeface="微软雅黑" pitchFamily="34" charset="-122"/>
            </a:endParaRPr>
          </a:p>
        </p:txBody>
      </p:sp>
      <p:sp>
        <p:nvSpPr>
          <p:cNvPr id="229" name="上箭头 228"/>
          <p:cNvSpPr/>
          <p:nvPr/>
        </p:nvSpPr>
        <p:spPr>
          <a:xfrm>
            <a:off x="4000496" y="2857496"/>
            <a:ext cx="142876" cy="285752"/>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EAEAEA"/>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5211</TotalTime>
  <Words>1777</Words>
  <Application>Microsoft Office PowerPoint</Application>
  <PresentationFormat>全屏显示(4:3)</PresentationFormat>
  <Paragraphs>449</Paragraphs>
  <Slides>43</Slides>
  <Notes>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45" baseType="lpstr">
      <vt:lpstr>默认设计模板</vt:lpstr>
      <vt:lpstr>Worksheet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Company>SkyUN.Org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目录CONTENTS</dc:title>
  <dc:creator>zxc</dc:creator>
  <cp:lastModifiedBy>IBM User</cp:lastModifiedBy>
  <cp:revision>476</cp:revision>
  <dcterms:created xsi:type="dcterms:W3CDTF">2011-01-12T06:28:20Z</dcterms:created>
  <dcterms:modified xsi:type="dcterms:W3CDTF">2012-08-30T09:47:11Z</dcterms:modified>
</cp:coreProperties>
</file>